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10.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2" r:id="rId5"/>
    <p:sldMasterId id="2147483682" r:id="rId6"/>
  </p:sldMasterIdLst>
  <p:notesMasterIdLst>
    <p:notesMasterId r:id="rId123"/>
  </p:notesMasterIdLst>
  <p:handoutMasterIdLst>
    <p:handoutMasterId r:id="rId124"/>
  </p:handoutMasterIdLst>
  <p:sldIdLst>
    <p:sldId id="494" r:id="rId7"/>
    <p:sldId id="286" r:id="rId8"/>
    <p:sldId id="472" r:id="rId9"/>
    <p:sldId id="493" r:id="rId10"/>
    <p:sldId id="492" r:id="rId11"/>
    <p:sldId id="473" r:id="rId12"/>
    <p:sldId id="474" r:id="rId13"/>
    <p:sldId id="475" r:id="rId14"/>
    <p:sldId id="476" r:id="rId15"/>
    <p:sldId id="477" r:id="rId16"/>
    <p:sldId id="479" r:id="rId17"/>
    <p:sldId id="478" r:id="rId18"/>
    <p:sldId id="480" r:id="rId19"/>
    <p:sldId id="287" r:id="rId20"/>
    <p:sldId id="482" r:id="rId21"/>
    <p:sldId id="483" r:id="rId22"/>
    <p:sldId id="484" r:id="rId23"/>
    <p:sldId id="485" r:id="rId24"/>
    <p:sldId id="486" r:id="rId25"/>
    <p:sldId id="487" r:id="rId26"/>
    <p:sldId id="488" r:id="rId27"/>
    <p:sldId id="489" r:id="rId28"/>
    <p:sldId id="495" r:id="rId29"/>
    <p:sldId id="490" r:id="rId30"/>
    <p:sldId id="496" r:id="rId31"/>
    <p:sldId id="497" r:id="rId32"/>
    <p:sldId id="498" r:id="rId33"/>
    <p:sldId id="336" r:id="rId34"/>
    <p:sldId id="337" r:id="rId35"/>
    <p:sldId id="338" r:id="rId36"/>
    <p:sldId id="339" r:id="rId37"/>
    <p:sldId id="340" r:id="rId38"/>
    <p:sldId id="341" r:id="rId39"/>
    <p:sldId id="342" r:id="rId40"/>
    <p:sldId id="307"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6" r:id="rId54"/>
    <p:sldId id="357" r:id="rId55"/>
    <p:sldId id="331" r:id="rId56"/>
    <p:sldId id="325" r:id="rId57"/>
    <p:sldId id="332" r:id="rId58"/>
    <p:sldId id="327" r:id="rId59"/>
    <p:sldId id="358" r:id="rId60"/>
    <p:sldId id="329" r:id="rId61"/>
    <p:sldId id="333" r:id="rId62"/>
    <p:sldId id="330" r:id="rId63"/>
    <p:sldId id="499" r:id="rId64"/>
    <p:sldId id="467" r:id="rId65"/>
    <p:sldId id="460" r:id="rId66"/>
    <p:sldId id="459" r:id="rId67"/>
    <p:sldId id="312" r:id="rId68"/>
    <p:sldId id="464" r:id="rId69"/>
    <p:sldId id="462" r:id="rId70"/>
    <p:sldId id="424" r:id="rId71"/>
    <p:sldId id="421" r:id="rId72"/>
    <p:sldId id="420" r:id="rId73"/>
    <p:sldId id="419" r:id="rId74"/>
    <p:sldId id="468" r:id="rId75"/>
    <p:sldId id="470" r:id="rId76"/>
    <p:sldId id="471" r:id="rId77"/>
    <p:sldId id="368" r:id="rId78"/>
    <p:sldId id="367" r:id="rId79"/>
    <p:sldId id="370" r:id="rId80"/>
    <p:sldId id="371" r:id="rId81"/>
    <p:sldId id="372" r:id="rId82"/>
    <p:sldId id="373" r:id="rId83"/>
    <p:sldId id="374" r:id="rId84"/>
    <p:sldId id="375" r:id="rId85"/>
    <p:sldId id="376" r:id="rId86"/>
    <p:sldId id="377" r:id="rId87"/>
    <p:sldId id="398" r:id="rId88"/>
    <p:sldId id="399" r:id="rId89"/>
    <p:sldId id="400" r:id="rId90"/>
    <p:sldId id="402" r:id="rId91"/>
    <p:sldId id="406" r:id="rId92"/>
    <p:sldId id="408" r:id="rId93"/>
    <p:sldId id="409" r:id="rId94"/>
    <p:sldId id="426" r:id="rId95"/>
    <p:sldId id="428" r:id="rId96"/>
    <p:sldId id="432" r:id="rId97"/>
    <p:sldId id="437" r:id="rId98"/>
    <p:sldId id="434" r:id="rId99"/>
    <p:sldId id="438" r:id="rId100"/>
    <p:sldId id="443" r:id="rId101"/>
    <p:sldId id="445" r:id="rId102"/>
    <p:sldId id="446" r:id="rId103"/>
    <p:sldId id="447" r:id="rId104"/>
    <p:sldId id="453" r:id="rId105"/>
    <p:sldId id="452" r:id="rId106"/>
    <p:sldId id="457" r:id="rId107"/>
    <p:sldId id="397" r:id="rId108"/>
    <p:sldId id="257" r:id="rId109"/>
    <p:sldId id="259" r:id="rId110"/>
    <p:sldId id="260" r:id="rId111"/>
    <p:sldId id="261" r:id="rId112"/>
    <p:sldId id="262" r:id="rId113"/>
    <p:sldId id="266" r:id="rId114"/>
    <p:sldId id="263" r:id="rId115"/>
    <p:sldId id="265" r:id="rId116"/>
    <p:sldId id="267" r:id="rId117"/>
    <p:sldId id="269" r:id="rId118"/>
    <p:sldId id="268" r:id="rId119"/>
    <p:sldId id="466" r:id="rId120"/>
    <p:sldId id="295" r:id="rId121"/>
    <p:sldId id="293"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B7B"/>
    <a:srgbClr val="028A72"/>
    <a:srgbClr val="085D79"/>
    <a:srgbClr val="FFFFFF"/>
    <a:srgbClr val="028EAA"/>
    <a:srgbClr val="616161"/>
    <a:srgbClr val="031A32"/>
    <a:srgbClr val="05B5A7"/>
    <a:srgbClr val="6600FF"/>
    <a:srgbClr val="F4EB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63" d="100"/>
          <a:sy n="63" d="100"/>
        </p:scale>
        <p:origin x="804" y="5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handoutMaster" Target="handoutMasters/handoutMaster1.xml"/><Relationship Id="rId129" Type="http://schemas.microsoft.com/office/2018/10/relationships/authors" Target="author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5ECEF1-6488-2527-96F5-FCE0050D7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DF9E3C37-6FEA-AADD-5BA7-AB7A834B95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282C3-698D-48A0-ABCC-92543BE49B9E}" type="datetimeFigureOut">
              <a:rPr lang="en-CA" smtClean="0"/>
              <a:t>2024-04-29</a:t>
            </a:fld>
            <a:endParaRPr lang="en-CA"/>
          </a:p>
        </p:txBody>
      </p:sp>
      <p:sp>
        <p:nvSpPr>
          <p:cNvPr id="4" name="Footer Placeholder 3">
            <a:extLst>
              <a:ext uri="{FF2B5EF4-FFF2-40B4-BE49-F238E27FC236}">
                <a16:creationId xmlns:a16="http://schemas.microsoft.com/office/drawing/2014/main" id="{551367CD-D37E-40D8-5B0A-E39FC559B2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56BE1F48-44FD-692D-520A-2865561A7A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074E8B-DB2C-4B2B-9F8C-1D861EB2717A}" type="slidenum">
              <a:rPr lang="en-CA" smtClean="0"/>
              <a:t>‹#›</a:t>
            </a:fld>
            <a:endParaRPr lang="en-CA"/>
          </a:p>
        </p:txBody>
      </p:sp>
    </p:spTree>
    <p:extLst>
      <p:ext uri="{BB962C8B-B14F-4D97-AF65-F5344CB8AC3E}">
        <p14:creationId xmlns:p14="http://schemas.microsoft.com/office/powerpoint/2010/main" val="179393488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1</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1</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1</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1</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1</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91898" y="4721901"/>
            <a:ext cx="5501391" cy="1172158"/>
          </a:xfrm>
        </p:spPr>
        <p:txBody>
          <a:bodyPr>
            <a:normAutofit/>
          </a:bodyPr>
          <a:lstStyle>
            <a:lvl1pPr marL="0" indent="0" algn="ctr">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474285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9699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1</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74892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91898" y="4721901"/>
            <a:ext cx="5501391" cy="1172158"/>
          </a:xfrm>
        </p:spPr>
        <p:txBody>
          <a:bodyPr>
            <a:normAutofit/>
          </a:bodyPr>
          <a:lstStyle>
            <a:lvl1pPr marL="0" indent="0" algn="ctr">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398299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0673" y="417376"/>
            <a:ext cx="8623663" cy="1325563"/>
          </a:xfrm>
        </p:spPr>
        <p:txBody>
          <a:bodyPr/>
          <a:lstStyle/>
          <a:p>
            <a:r>
              <a:rPr lang="en-US"/>
              <a:t>Click to edit Master title style</a:t>
            </a:r>
          </a:p>
        </p:txBody>
      </p:sp>
      <p:sp>
        <p:nvSpPr>
          <p:cNvPr id="3" name="Content Placeholder 2"/>
          <p:cNvSpPr>
            <a:spLocks noGrp="1"/>
          </p:cNvSpPr>
          <p:nvPr>
            <p:ph idx="1"/>
          </p:nvPr>
        </p:nvSpPr>
        <p:spPr>
          <a:xfrm>
            <a:off x="530673" y="1841862"/>
            <a:ext cx="8623663" cy="4387352"/>
          </a:xfrm>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1539" y="6356349"/>
            <a:ext cx="1822807" cy="365125"/>
          </a:xfrm>
        </p:spPr>
        <p:txBody>
          <a:bodyPr/>
          <a:lstStyle/>
          <a:p>
            <a:fld id="{276D79ED-3FA7-4EF8-964B-EB8BCFAB02F8}" type="datetimeFigureOut">
              <a:rPr lang="en-US" smtClean="0"/>
              <a:t>4/29/2024</a:t>
            </a:fld>
            <a:endParaRPr lang="en-US"/>
          </a:p>
        </p:txBody>
      </p:sp>
      <p:sp>
        <p:nvSpPr>
          <p:cNvPr id="5" name="Footer Placeholder 4"/>
          <p:cNvSpPr>
            <a:spLocks noGrp="1"/>
          </p:cNvSpPr>
          <p:nvPr>
            <p:ph type="ftr" sz="quarter" idx="11"/>
          </p:nvPr>
        </p:nvSpPr>
        <p:spPr>
          <a:xfrm>
            <a:off x="3344629" y="6356349"/>
            <a:ext cx="3275511" cy="365125"/>
          </a:xfrm>
        </p:spPr>
        <p:txBody>
          <a:bodyPr/>
          <a:lstStyle/>
          <a:p>
            <a:endParaRPr lang="en-US"/>
          </a:p>
        </p:txBody>
      </p:sp>
      <p:sp>
        <p:nvSpPr>
          <p:cNvPr id="6" name="Slide Number Placeholder 5"/>
          <p:cNvSpPr>
            <a:spLocks noGrp="1"/>
          </p:cNvSpPr>
          <p:nvPr>
            <p:ph type="sldNum" sz="quarter" idx="12"/>
          </p:nvPr>
        </p:nvSpPr>
        <p:spPr>
          <a:xfrm>
            <a:off x="7250423" y="6356350"/>
            <a:ext cx="1584967" cy="365125"/>
          </a:xfrm>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857060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2093" y="1683613"/>
            <a:ext cx="8251553"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462093" y="4563338"/>
            <a:ext cx="825155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19243" y="6356349"/>
            <a:ext cx="2183674" cy="365125"/>
          </a:xfrm>
        </p:spPr>
        <p:txBody>
          <a:bodyPr/>
          <a:lstStyle/>
          <a:p>
            <a:fld id="{276D79ED-3FA7-4EF8-964B-EB8BCFAB02F8}" type="datetimeFigureOut">
              <a:rPr lang="en-US" smtClean="0"/>
              <a:t>4/29/2024</a:t>
            </a:fld>
            <a:endParaRPr lang="en-US"/>
          </a:p>
        </p:txBody>
      </p:sp>
      <p:sp>
        <p:nvSpPr>
          <p:cNvPr id="5" name="Footer Placeholder 4"/>
          <p:cNvSpPr>
            <a:spLocks noGrp="1"/>
          </p:cNvSpPr>
          <p:nvPr>
            <p:ph type="ftr" sz="quarter" idx="11"/>
          </p:nvPr>
        </p:nvSpPr>
        <p:spPr>
          <a:xfrm>
            <a:off x="3333199" y="6356349"/>
            <a:ext cx="3275511" cy="365125"/>
          </a:xfrm>
        </p:spPr>
        <p:txBody>
          <a:bodyPr/>
          <a:lstStyle/>
          <a:p>
            <a:endParaRPr lang="en-US"/>
          </a:p>
        </p:txBody>
      </p:sp>
      <p:sp>
        <p:nvSpPr>
          <p:cNvPr id="6" name="Slide Number Placeholder 5"/>
          <p:cNvSpPr>
            <a:spLocks noGrp="1"/>
          </p:cNvSpPr>
          <p:nvPr>
            <p:ph type="sldNum" sz="quarter" idx="12"/>
          </p:nvPr>
        </p:nvSpPr>
        <p:spPr>
          <a:xfrm>
            <a:off x="7238993" y="6356350"/>
            <a:ext cx="1474653" cy="365125"/>
          </a:xfrm>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170590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4943" y="1873975"/>
            <a:ext cx="42062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71644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a:t>Click to edit Master title style</a:t>
            </a:r>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D79ED-3FA7-4EF8-964B-EB8BCFAB02F8}" type="datetimeFigureOut">
              <a:rPr lang="en-US" smtClean="0"/>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54576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6D79ED-3FA7-4EF8-964B-EB8BCFAB02F8}" type="datetimeFigureOut">
              <a:rPr lang="en-US" smtClean="0"/>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0595375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031495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632393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2289936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60402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AE36-323F-343B-4D7B-91B9D61760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A1EC48C-7BEB-98A5-2F05-3FC317859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C5E4CC8-67CD-BE96-714D-8A269E365EDF}"/>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A9C45475-7FEB-0791-F4CC-B39F339A209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20B73A-CE26-CF77-711E-B230BA64DFC6}"/>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807518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4256-9D3D-A3E7-3B6B-52F13702F51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81521E5-16AD-E60B-AB0C-0C204222D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8EE874-458B-CB7D-CECC-809067069C07}"/>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C2B3D4B4-EF8D-09D1-E8EE-59085CB57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E13472-E25B-EF38-5900-155AC6C1D944}"/>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3552693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4EC9-2778-4C0D-575D-005BC1E3E1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D408339-2F03-84E4-E00D-757C5DD12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93AEC6-831D-B194-DE44-291699C62991}"/>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D538ADF6-B3D6-7BBD-8C15-764D3EF3646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592E4C-D40F-C366-66D3-089111F40222}"/>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1163319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F88-596C-5732-551B-AEF60F392DC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E9725CB-0CB4-1D6F-2D6D-72EFF89EBE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359268B-48DE-8256-9C96-15D9E894AA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53B1758-8183-1C69-51B6-423BE26C5A8E}"/>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6" name="Footer Placeholder 5">
            <a:extLst>
              <a:ext uri="{FF2B5EF4-FFF2-40B4-BE49-F238E27FC236}">
                <a16:creationId xmlns:a16="http://schemas.microsoft.com/office/drawing/2014/main" id="{A238B89C-000B-1FF1-9024-84F891D0DCF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6502E8D-5000-EC38-96B8-7E11899F82E3}"/>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2544009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0534-68FB-AE06-A30E-14DBF35877C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616B4E2-B100-2A22-02F5-BFB6F83CB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1E720-40DB-CBDF-21DE-6C9BB90A1E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250AE68-FF6A-5D01-5722-8DF49AFDC8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1909AB-854F-66A7-5760-8B7BDD0D67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7508EE3-28B5-556F-1948-7D72D92A1F43}"/>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8" name="Footer Placeholder 7">
            <a:extLst>
              <a:ext uri="{FF2B5EF4-FFF2-40B4-BE49-F238E27FC236}">
                <a16:creationId xmlns:a16="http://schemas.microsoft.com/office/drawing/2014/main" id="{57782945-B6BB-F006-3742-BC62BAD55BA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8D35334-9C1D-3F1B-E97B-AED1FEE3351A}"/>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12782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517C-F6D4-3C32-C8B2-27673E73E47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8BFF52E-E5CE-8E97-B9E7-555C1885EF8A}"/>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4" name="Footer Placeholder 3">
            <a:extLst>
              <a:ext uri="{FF2B5EF4-FFF2-40B4-BE49-F238E27FC236}">
                <a16:creationId xmlns:a16="http://schemas.microsoft.com/office/drawing/2014/main" id="{20F5E51C-3CD2-6B0C-38E7-993017DCC73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B6F994E-C026-6D35-31A5-5E3929E66B0C}"/>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3611839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D3BFD-A316-C824-F959-6581F0B1991F}"/>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3" name="Footer Placeholder 2">
            <a:extLst>
              <a:ext uri="{FF2B5EF4-FFF2-40B4-BE49-F238E27FC236}">
                <a16:creationId xmlns:a16="http://schemas.microsoft.com/office/drawing/2014/main" id="{CF7ECE76-30BD-9993-B759-523753CD983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EEE619E-C285-C5C2-4936-95BDC5ED427F}"/>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821102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C4E6-992A-115F-D663-987FE46A0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8233B0-EC7E-981E-502B-6C946BB38C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8353A7-98B0-66A1-7284-15C6C930CE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2359A9-7AA7-F683-C37E-A9F2291A4976}"/>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6" name="Footer Placeholder 5">
            <a:extLst>
              <a:ext uri="{FF2B5EF4-FFF2-40B4-BE49-F238E27FC236}">
                <a16:creationId xmlns:a16="http://schemas.microsoft.com/office/drawing/2014/main" id="{32947F49-F82F-8C5E-F74B-5CB5681F8E0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5B1125-7C26-C532-8C99-3391683649B7}"/>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27300529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E874-A525-C05E-6977-A994FE2053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6B1EA18-1B35-6D72-F108-915DC32DB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3B1417D-78C3-4BF7-6E23-82941CE72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C76FE8-63D5-996F-D1D5-F743B7816C92}"/>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6" name="Footer Placeholder 5">
            <a:extLst>
              <a:ext uri="{FF2B5EF4-FFF2-40B4-BE49-F238E27FC236}">
                <a16:creationId xmlns:a16="http://schemas.microsoft.com/office/drawing/2014/main" id="{FDF2DDF8-845D-C1B6-84CC-3A1EA4C9B08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2D4465B-AC36-A1FF-A9F1-AF3840302E10}"/>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3989459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54CF-73E5-3955-88F2-DC5F6E40C02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9DCB05E-D1D6-759E-43A3-949D9FFDEB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B7FC2EE-3A0F-A440-041F-49CFC49EBBB7}"/>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A0EC5FDC-AB4A-B324-DA4A-657012F55D9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4B51CC-8885-6AE5-0D0F-F2DEBCC25381}"/>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182725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4BD1-7EC9-C56F-8BF0-82F8DE62B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82621F9-7209-2F4F-4B73-4FF3EB9A8A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5F7D01-EB0A-1A9A-9A79-382E3EC24F72}"/>
              </a:ext>
            </a:extLst>
          </p:cNvPr>
          <p:cNvSpPr>
            <a:spLocks noGrp="1"/>
          </p:cNvSpPr>
          <p:nvPr>
            <p:ph type="dt" sz="half" idx="10"/>
          </p:nvPr>
        </p:nvSpPr>
        <p:spPr/>
        <p:txBody>
          <a:body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8A275AE1-7891-9C64-F639-F3F807F152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3C552F0-E29D-16AD-FA21-1717EB138C3F}"/>
              </a:ext>
            </a:extLst>
          </p:cNvPr>
          <p:cNvSpPr>
            <a:spLocks noGrp="1"/>
          </p:cNvSpPr>
          <p:nvPr>
            <p:ph type="sldNum" sz="quarter" idx="12"/>
          </p:nvPr>
        </p:nvSpPr>
        <p:spPr/>
        <p:txBody>
          <a:bodyPr/>
          <a:lstStyle/>
          <a:p>
            <a:fld id="{85D16893-A26F-457C-85F7-FB3B928C8F6E}" type="slidenum">
              <a:rPr lang="en-CA" smtClean="0"/>
              <a:t>‹#›</a:t>
            </a:fld>
            <a:endParaRPr lang="en-CA"/>
          </a:p>
        </p:txBody>
      </p:sp>
    </p:spTree>
    <p:extLst>
      <p:ext uri="{BB962C8B-B14F-4D97-AF65-F5344CB8AC3E}">
        <p14:creationId xmlns:p14="http://schemas.microsoft.com/office/powerpoint/2010/main" val="303899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1</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endParaRPr lang="en-US" noProof="0"/>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endParaRPr lang="en-US" noProof="0"/>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1</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1</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endParaRPr lang="en-US" noProof="0"/>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3.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2.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2.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hyperlink" Target="http://www.prezentr.com/?utm_source=templates&amp;utm_medium=presentation&amp;utm_campaign=free_downloads_2020"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1</a:t>
            </a:r>
            <a:endParaRPr lang="en-US" dirty="0"/>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 id="2147483670" r:id="rId18"/>
    <p:sldLayoutId id="2147483671" r:id="rId19"/>
  </p:sldLayoutIdLst>
  <p:hf hdr="0" dt="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093" y="417376"/>
            <a:ext cx="86236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62093" y="1841862"/>
            <a:ext cx="8623663"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369" y="6356349"/>
            <a:ext cx="197139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fld id="{276D79ED-3FA7-4EF8-964B-EB8BCFAB02F8}" type="datetimeFigureOut">
              <a:rPr lang="en-US" smtClean="0"/>
              <a:pPr/>
              <a:t>4/29/2024</a:t>
            </a:fld>
            <a:endParaRPr lang="en-US"/>
          </a:p>
        </p:txBody>
      </p:sp>
      <p:sp>
        <p:nvSpPr>
          <p:cNvPr id="5" name="Footer Placeholder 4"/>
          <p:cNvSpPr>
            <a:spLocks noGrp="1"/>
          </p:cNvSpPr>
          <p:nvPr>
            <p:ph type="ftr" sz="quarter" idx="3"/>
          </p:nvPr>
        </p:nvSpPr>
        <p:spPr>
          <a:xfrm>
            <a:off x="3276049" y="6356349"/>
            <a:ext cx="3275511"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7181843" y="6356350"/>
            <a:ext cx="681997"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cs typeface="Open Sans" panose="020B0606030504020204" pitchFamily="34" charset="0"/>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hlinkClick r:id="rId14"/>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3568404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94" r:id="rId10"/>
  </p:sldLayoutIdLst>
  <p:txStyles>
    <p:title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2B7BE-8B2B-E595-7A01-8C081FF678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64CC435-67D8-7B4B-3057-25900CCF8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637479-4CB1-DF86-8640-84BD98D2FD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AAE73-797C-492E-83E4-D5802605C584}" type="datetimeFigureOut">
              <a:rPr lang="en-CA" smtClean="0"/>
              <a:t>2024-04-29</a:t>
            </a:fld>
            <a:endParaRPr lang="en-CA"/>
          </a:p>
        </p:txBody>
      </p:sp>
      <p:sp>
        <p:nvSpPr>
          <p:cNvPr id="5" name="Footer Placeholder 4">
            <a:extLst>
              <a:ext uri="{FF2B5EF4-FFF2-40B4-BE49-F238E27FC236}">
                <a16:creationId xmlns:a16="http://schemas.microsoft.com/office/drawing/2014/main" id="{6381F402-AD3F-F02F-D102-01AD089940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3388F5A-9629-B0C7-8ADB-1D5703AF1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D16893-A26F-457C-85F7-FB3B928C8F6E}" type="slidenum">
              <a:rPr lang="en-CA" smtClean="0"/>
              <a:t>‹#›</a:t>
            </a:fld>
            <a:endParaRPr lang="en-CA"/>
          </a:p>
        </p:txBody>
      </p:sp>
    </p:spTree>
    <p:extLst>
      <p:ext uri="{BB962C8B-B14F-4D97-AF65-F5344CB8AC3E}">
        <p14:creationId xmlns:p14="http://schemas.microsoft.com/office/powerpoint/2010/main" val="4532678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3.xml"/><Relationship Id="rId5" Type="http://schemas.openxmlformats.org/officeDocument/2006/relationships/hyperlink" Target="https://creativecommons.org/licenses/by-nc-nd/3.0/" TargetMode="External"/><Relationship Id="rId4" Type="http://schemas.openxmlformats.org/officeDocument/2006/relationships/hyperlink" Target="https://agentnothing.deviantart.com/art/Mock-Nike-Shoe-Advertisement-199891820"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3767D-49BE-841D-15C3-A60DF1697454}"/>
              </a:ext>
            </a:extLst>
          </p:cNvPr>
          <p:cNvSpPr>
            <a:spLocks noGrp="1"/>
          </p:cNvSpPr>
          <p:nvPr>
            <p:ph type="sldNum" sz="quarter" idx="12"/>
          </p:nvPr>
        </p:nvSpPr>
        <p:spPr/>
        <p:txBody>
          <a:bodyPr/>
          <a:lstStyle/>
          <a:p>
            <a:fld id="{C6F12CB2-7F2C-47B9-AE70-22A94B49F233}" type="slidenum">
              <a:rPr lang="en-US" smtClean="0"/>
              <a:t>1</a:t>
            </a:fld>
            <a:endParaRPr lang="en-US"/>
          </a:p>
        </p:txBody>
      </p:sp>
      <p:sp>
        <p:nvSpPr>
          <p:cNvPr id="4" name="Footer Placeholder 3">
            <a:extLst>
              <a:ext uri="{FF2B5EF4-FFF2-40B4-BE49-F238E27FC236}">
                <a16:creationId xmlns:a16="http://schemas.microsoft.com/office/drawing/2014/main" id="{EADEBA66-586B-C72A-0084-D8EE245F1FA4}"/>
              </a:ext>
            </a:extLst>
          </p:cNvPr>
          <p:cNvSpPr>
            <a:spLocks noGrp="1"/>
          </p:cNvSpPr>
          <p:nvPr>
            <p:ph type="ftr" sz="quarter" idx="11"/>
          </p:nvPr>
        </p:nvSpPr>
        <p:spPr/>
        <p:txBody>
          <a:bodyPr/>
          <a:lstStyle/>
          <a:p>
            <a:r>
              <a:rPr lang="en-US"/>
              <a:t>1</a:t>
            </a:r>
          </a:p>
        </p:txBody>
      </p:sp>
      <p:pic>
        <p:nvPicPr>
          <p:cNvPr id="23" name="Picture 2">
            <a:extLst>
              <a:ext uri="{FF2B5EF4-FFF2-40B4-BE49-F238E27FC236}">
                <a16:creationId xmlns:a16="http://schemas.microsoft.com/office/drawing/2014/main" id="{F5911C67-B3E6-3F61-96B3-0CE6BF981832}"/>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1021080" y="962025"/>
            <a:ext cx="10108849" cy="4933950"/>
          </a:xfrm>
          <a:prstGeom prst="rect">
            <a:avLst/>
          </a:prstGeom>
          <a:solidFill>
            <a:srgbClr val="F4EBE8"/>
          </a:solidFill>
        </p:spPr>
      </p:pic>
      <p:sp>
        <p:nvSpPr>
          <p:cNvPr id="26" name="Subtitle 25">
            <a:extLst>
              <a:ext uri="{FF2B5EF4-FFF2-40B4-BE49-F238E27FC236}">
                <a16:creationId xmlns:a16="http://schemas.microsoft.com/office/drawing/2014/main" id="{4A95C0FC-9B97-3F98-928F-2BEC82E21615}"/>
              </a:ext>
            </a:extLst>
          </p:cNvPr>
          <p:cNvSpPr>
            <a:spLocks noGrp="1"/>
          </p:cNvSpPr>
          <p:nvPr>
            <p:ph type="subTitle" idx="1"/>
          </p:nvPr>
        </p:nvSpPr>
        <p:spPr>
          <a:xfrm>
            <a:off x="1992649" y="1443870"/>
            <a:ext cx="7347634" cy="2537882"/>
          </a:xfrm>
        </p:spPr>
        <p:txBody>
          <a:bodyPr>
            <a:noAutofit/>
          </a:bodyPr>
          <a:lstStyle/>
          <a:p>
            <a:r>
              <a:rPr lang="en-US" sz="2000" b="1" dirty="0">
                <a:solidFill>
                  <a:srgbClr val="085D79"/>
                </a:solidFill>
                <a:latin typeface="Times New Roman" panose="02020603050405020304" pitchFamily="18" charset="0"/>
                <a:cs typeface="Times New Roman" panose="02020603050405020304" pitchFamily="18" charset="0"/>
              </a:rPr>
              <a:t>Final Project for Marketing Analysis and Planning                    MKTG 742-002</a:t>
            </a:r>
          </a:p>
          <a:p>
            <a:br>
              <a:rPr lang="en-US" sz="2000" b="1" dirty="0">
                <a:solidFill>
                  <a:srgbClr val="085D79"/>
                </a:solidFill>
                <a:latin typeface="Times New Roman" panose="02020603050405020304" pitchFamily="18" charset="0"/>
                <a:cs typeface="Times New Roman" panose="02020603050405020304" pitchFamily="18" charset="0"/>
              </a:rPr>
            </a:br>
            <a:r>
              <a:rPr lang="en-CA" sz="1900" b="1" dirty="0">
                <a:solidFill>
                  <a:srgbClr val="085D79"/>
                </a:solidFill>
                <a:latin typeface="Times New Roman" panose="02020603050405020304" pitchFamily="18" charset="0"/>
                <a:cs typeface="Times New Roman" panose="02020603050405020304" pitchFamily="18" charset="0"/>
              </a:rPr>
              <a:t>Internal and External Marketing Planning and Analysis of Nike Running Shoes</a:t>
            </a:r>
            <a:br>
              <a:rPr lang="en-US" sz="1900" b="1" dirty="0">
                <a:solidFill>
                  <a:srgbClr val="085D79"/>
                </a:solidFill>
                <a:latin typeface="Times New Roman" panose="02020603050405020304" pitchFamily="18" charset="0"/>
                <a:cs typeface="Times New Roman" panose="02020603050405020304" pitchFamily="18" charset="0"/>
              </a:rPr>
            </a:br>
            <a:endParaRPr lang="en-US" sz="1900" b="1" dirty="0">
              <a:solidFill>
                <a:srgbClr val="085D79"/>
              </a:solidFill>
              <a:latin typeface="Times New Roman" panose="02020603050405020304" pitchFamily="18" charset="0"/>
              <a:cs typeface="Times New Roman" panose="02020603050405020304" pitchFamily="18" charset="0"/>
            </a:endParaRPr>
          </a:p>
          <a:p>
            <a:endParaRPr lang="en-US" sz="1900" b="1" dirty="0">
              <a:solidFill>
                <a:srgbClr val="085D79"/>
              </a:solidFill>
              <a:latin typeface="Times New Roman" panose="02020603050405020304" pitchFamily="18" charset="0"/>
              <a:cs typeface="Times New Roman" panose="02020603050405020304" pitchFamily="18" charset="0"/>
            </a:endParaRPr>
          </a:p>
          <a:p>
            <a:r>
              <a:rPr lang="en-US" sz="1900" b="1" dirty="0">
                <a:solidFill>
                  <a:srgbClr val="085D79"/>
                </a:solidFill>
                <a:latin typeface="Times New Roman" panose="02020603050405020304" pitchFamily="18" charset="0"/>
                <a:cs typeface="Times New Roman" panose="02020603050405020304" pitchFamily="18" charset="0"/>
              </a:rPr>
              <a:t>Submitted to</a:t>
            </a:r>
          </a:p>
          <a:p>
            <a:r>
              <a:rPr lang="en-US" sz="1900" b="1" dirty="0">
                <a:solidFill>
                  <a:srgbClr val="085D79"/>
                </a:solidFill>
                <a:latin typeface="Times New Roman" panose="02020603050405020304" pitchFamily="18" charset="0"/>
                <a:cs typeface="Times New Roman" panose="02020603050405020304" pitchFamily="18" charset="0"/>
              </a:rPr>
              <a:t>Prof. Kirk Celeste</a:t>
            </a:r>
          </a:p>
        </p:txBody>
      </p:sp>
      <p:sp>
        <p:nvSpPr>
          <p:cNvPr id="27" name="TextBox 26">
            <a:extLst>
              <a:ext uri="{FF2B5EF4-FFF2-40B4-BE49-F238E27FC236}">
                <a16:creationId xmlns:a16="http://schemas.microsoft.com/office/drawing/2014/main" id="{6444CC79-7215-B8D2-CF36-68BC4640B599}"/>
              </a:ext>
            </a:extLst>
          </p:cNvPr>
          <p:cNvSpPr txBox="1"/>
          <p:nvPr/>
        </p:nvSpPr>
        <p:spPr>
          <a:xfrm>
            <a:off x="7620000" y="3945228"/>
            <a:ext cx="2923309" cy="1477328"/>
          </a:xfrm>
          <a:prstGeom prst="rect">
            <a:avLst/>
          </a:prstGeom>
          <a:noFill/>
        </p:spPr>
        <p:txBody>
          <a:bodyPr wrap="square" rtlCol="0">
            <a:spAutoFit/>
          </a:bodyPr>
          <a:lstStyle/>
          <a:p>
            <a:r>
              <a:rPr lang="en-US" sz="1800" b="1" dirty="0">
                <a:solidFill>
                  <a:srgbClr val="085D79"/>
                </a:solidFill>
                <a:latin typeface="Times New Roman" panose="02020603050405020304" pitchFamily="18" charset="0"/>
                <a:cs typeface="Times New Roman" panose="02020603050405020304" pitchFamily="18" charset="0"/>
              </a:rPr>
              <a:t> By Team 4</a:t>
            </a:r>
          </a:p>
          <a:p>
            <a:r>
              <a:rPr lang="en-US" sz="1800" b="1" dirty="0">
                <a:solidFill>
                  <a:srgbClr val="085D79"/>
                </a:solidFill>
                <a:latin typeface="Times New Roman" panose="02020603050405020304" pitchFamily="18" charset="0"/>
                <a:cs typeface="Times New Roman" panose="02020603050405020304" pitchFamily="18" charset="0"/>
              </a:rPr>
              <a:t> </a:t>
            </a:r>
            <a:r>
              <a:rPr lang="en-US" sz="1800" b="1" dirty="0" err="1">
                <a:solidFill>
                  <a:srgbClr val="085D79"/>
                </a:solidFill>
                <a:latin typeface="Times New Roman" panose="02020603050405020304" pitchFamily="18" charset="0"/>
                <a:cs typeface="Times New Roman" panose="02020603050405020304" pitchFamily="18" charset="0"/>
              </a:rPr>
              <a:t>Kunfayat</a:t>
            </a:r>
            <a:r>
              <a:rPr lang="en-US" sz="1800" b="1" dirty="0">
                <a:solidFill>
                  <a:srgbClr val="085D79"/>
                </a:solidFill>
                <a:latin typeface="Times New Roman" panose="02020603050405020304" pitchFamily="18" charset="0"/>
                <a:cs typeface="Times New Roman" panose="02020603050405020304" pitchFamily="18" charset="0"/>
              </a:rPr>
              <a:t> </a:t>
            </a:r>
            <a:r>
              <a:rPr lang="en-US" sz="1800" b="1" dirty="0" err="1">
                <a:solidFill>
                  <a:srgbClr val="085D79"/>
                </a:solidFill>
                <a:latin typeface="Times New Roman" panose="02020603050405020304" pitchFamily="18" charset="0"/>
                <a:cs typeface="Times New Roman" panose="02020603050405020304" pitchFamily="18" charset="0"/>
              </a:rPr>
              <a:t>Adekanmbi</a:t>
            </a:r>
            <a:r>
              <a:rPr lang="en-US" sz="1800" b="1" dirty="0">
                <a:solidFill>
                  <a:srgbClr val="085D79"/>
                </a:solidFill>
                <a:latin typeface="Times New Roman" panose="02020603050405020304" pitchFamily="18" charset="0"/>
                <a:cs typeface="Times New Roman" panose="02020603050405020304" pitchFamily="18" charset="0"/>
              </a:rPr>
              <a:t> </a:t>
            </a:r>
          </a:p>
          <a:p>
            <a:r>
              <a:rPr lang="en-US" sz="1800" b="1" dirty="0">
                <a:solidFill>
                  <a:srgbClr val="085D79"/>
                </a:solidFill>
                <a:latin typeface="Times New Roman" panose="02020603050405020304" pitchFamily="18" charset="0"/>
                <a:cs typeface="Times New Roman" panose="02020603050405020304" pitchFamily="18" charset="0"/>
              </a:rPr>
              <a:t> Neeraj Mehta </a:t>
            </a:r>
          </a:p>
          <a:p>
            <a:r>
              <a:rPr lang="en-US" sz="1800" b="1" dirty="0">
                <a:solidFill>
                  <a:srgbClr val="085D79"/>
                </a:solidFill>
                <a:latin typeface="Times New Roman" panose="02020603050405020304" pitchFamily="18" charset="0"/>
                <a:cs typeface="Times New Roman" panose="02020603050405020304" pitchFamily="18" charset="0"/>
              </a:rPr>
              <a:t> Sindhu </a:t>
            </a:r>
            <a:r>
              <a:rPr lang="en-US" sz="1800" b="1" dirty="0" err="1">
                <a:solidFill>
                  <a:srgbClr val="085D79"/>
                </a:solidFill>
                <a:latin typeface="Times New Roman" panose="02020603050405020304" pitchFamily="18" charset="0"/>
                <a:cs typeface="Times New Roman" panose="02020603050405020304" pitchFamily="18" charset="0"/>
              </a:rPr>
              <a:t>Chakravaram</a:t>
            </a:r>
            <a:r>
              <a:rPr lang="en-US" sz="1800" b="1" dirty="0">
                <a:solidFill>
                  <a:srgbClr val="085D79"/>
                </a:solidFill>
                <a:latin typeface="Times New Roman" panose="02020603050405020304" pitchFamily="18" charset="0"/>
                <a:cs typeface="Times New Roman" panose="02020603050405020304" pitchFamily="18" charset="0"/>
              </a:rPr>
              <a:t> </a:t>
            </a:r>
          </a:p>
          <a:p>
            <a:r>
              <a:rPr lang="en-US" sz="1800" b="1" dirty="0">
                <a:solidFill>
                  <a:srgbClr val="085D79"/>
                </a:solidFill>
                <a:latin typeface="Times New Roman" panose="02020603050405020304" pitchFamily="18" charset="0"/>
                <a:cs typeface="Times New Roman" panose="02020603050405020304" pitchFamily="18" charset="0"/>
              </a:rPr>
              <a:t> Shola </a:t>
            </a:r>
            <a:r>
              <a:rPr lang="en-US" sz="1800" b="1" dirty="0" err="1">
                <a:solidFill>
                  <a:srgbClr val="085D79"/>
                </a:solidFill>
                <a:latin typeface="Times New Roman" panose="02020603050405020304" pitchFamily="18" charset="0"/>
                <a:cs typeface="Times New Roman" panose="02020603050405020304" pitchFamily="18" charset="0"/>
              </a:rPr>
              <a:t>Fabiyi</a:t>
            </a:r>
            <a:r>
              <a:rPr lang="en-US" sz="1800" b="1" dirty="0">
                <a:solidFill>
                  <a:srgbClr val="085D79"/>
                </a:solidFill>
                <a:latin typeface="Times New Roman" panose="02020603050405020304" pitchFamily="18" charset="0"/>
                <a:cs typeface="Times New Roman" panose="02020603050405020304" pitchFamily="18" charset="0"/>
              </a:rPr>
              <a:t> </a:t>
            </a:r>
          </a:p>
        </p:txBody>
      </p:sp>
      <p:sp>
        <p:nvSpPr>
          <p:cNvPr id="28" name="TextBox 27">
            <a:extLst>
              <a:ext uri="{FF2B5EF4-FFF2-40B4-BE49-F238E27FC236}">
                <a16:creationId xmlns:a16="http://schemas.microsoft.com/office/drawing/2014/main" id="{D5B66F80-50B3-B0E1-4EA8-39BA8EAC7675}"/>
              </a:ext>
            </a:extLst>
          </p:cNvPr>
          <p:cNvSpPr txBox="1"/>
          <p:nvPr/>
        </p:nvSpPr>
        <p:spPr>
          <a:xfrm>
            <a:off x="1062071" y="4955912"/>
            <a:ext cx="3886200" cy="646331"/>
          </a:xfrm>
          <a:prstGeom prst="rect">
            <a:avLst/>
          </a:prstGeom>
          <a:noFill/>
        </p:spPr>
        <p:txBody>
          <a:bodyPr wrap="square" rtlCol="0">
            <a:spAutoFit/>
          </a:bodyPr>
          <a:lstStyle/>
          <a:p>
            <a:r>
              <a:rPr lang="en-US" sz="1800" b="1" dirty="0">
                <a:solidFill>
                  <a:srgbClr val="085D79"/>
                </a:solidFill>
                <a:latin typeface="Times New Roman" panose="02020603050405020304" pitchFamily="18" charset="0"/>
                <a:cs typeface="Times New Roman" panose="02020603050405020304" pitchFamily="18" charset="0"/>
              </a:rPr>
              <a:t> Submitted on: August 2023</a:t>
            </a:r>
            <a:endParaRPr lang="en-CA" dirty="0">
              <a:solidFill>
                <a:srgbClr val="085D79"/>
              </a:solidFill>
            </a:endParaRPr>
          </a:p>
          <a:p>
            <a:endParaRPr lang="en-CA" dirty="0"/>
          </a:p>
        </p:txBody>
      </p:sp>
    </p:spTree>
    <p:extLst>
      <p:ext uri="{BB962C8B-B14F-4D97-AF65-F5344CB8AC3E}">
        <p14:creationId xmlns:p14="http://schemas.microsoft.com/office/powerpoint/2010/main" val="412419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93" y="417376"/>
            <a:ext cx="8623663" cy="1325563"/>
          </a:xfrm>
        </p:spPr>
        <p:txBody>
          <a:bodyPr anchor="ctr">
            <a:normAutofit/>
          </a:bodyPr>
          <a:lstStyle/>
          <a:p>
            <a:r>
              <a:rPr lang="en-US"/>
              <a:t>Situation Analysis on Nike Running Shoes</a:t>
            </a:r>
            <a:endParaRPr lang="en-US" dirty="0"/>
          </a:p>
        </p:txBody>
      </p:sp>
      <p:pic>
        <p:nvPicPr>
          <p:cNvPr id="5" name="Content Placeholder 4" descr="Close-up of market graph analysis">
            <a:extLst>
              <a:ext uri="{FF2B5EF4-FFF2-40B4-BE49-F238E27FC236}">
                <a16:creationId xmlns:a16="http://schemas.microsoft.com/office/drawing/2014/main" id="{403D3BB2-2B59-9DED-B38C-BC37CB123BDE}"/>
              </a:ext>
            </a:extLst>
          </p:cNvPr>
          <p:cNvPicPr>
            <a:picLocks noGrp="1" noChangeAspect="1"/>
          </p:cNvPicPr>
          <p:nvPr>
            <p:ph sz="half" idx="1"/>
          </p:nvPr>
        </p:nvPicPr>
        <p:blipFill>
          <a:blip r:embed="rId2"/>
          <a:stretch>
            <a:fillRect/>
          </a:stretch>
        </p:blipFill>
        <p:spPr>
          <a:xfrm>
            <a:off x="404813" y="2646627"/>
            <a:ext cx="4206875" cy="2804583"/>
          </a:xfrm>
        </p:spPr>
      </p:pic>
      <p:pic>
        <p:nvPicPr>
          <p:cNvPr id="7" name="Content Placeholder 6" descr="A shoe with a logo&#10;&#10;Description automatically generated">
            <a:extLst>
              <a:ext uri="{FF2B5EF4-FFF2-40B4-BE49-F238E27FC236}">
                <a16:creationId xmlns:a16="http://schemas.microsoft.com/office/drawing/2014/main" id="{38D8173B-0C3C-E227-EA2B-FB3302230F3B}"/>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4788394" y="1912430"/>
            <a:ext cx="4021778" cy="4021778"/>
          </a:xfrm>
        </p:spPr>
      </p:pic>
      <p:sp>
        <p:nvSpPr>
          <p:cNvPr id="9" name="TextBox 8">
            <a:extLst>
              <a:ext uri="{FF2B5EF4-FFF2-40B4-BE49-F238E27FC236}">
                <a16:creationId xmlns:a16="http://schemas.microsoft.com/office/drawing/2014/main" id="{33122217-8536-AEAC-C1C0-FFEF25610DF0}"/>
              </a:ext>
            </a:extLst>
          </p:cNvPr>
          <p:cNvSpPr txBox="1"/>
          <p:nvPr/>
        </p:nvSpPr>
        <p:spPr>
          <a:xfrm>
            <a:off x="4788394" y="6209792"/>
            <a:ext cx="4021778" cy="230832"/>
          </a:xfrm>
          <a:prstGeom prst="rect">
            <a:avLst/>
          </a:prstGeom>
          <a:noFill/>
        </p:spPr>
        <p:txBody>
          <a:bodyPr wrap="square" rtlCol="0">
            <a:spAutoFit/>
          </a:bodyPr>
          <a:lstStyle/>
          <a:p>
            <a:r>
              <a:rPr lang="en-CA" sz="900">
                <a:hlinkClick r:id="rId4" tooltip="https://agentnothing.deviantart.com/art/Mock-Nike-Shoe-Advertisement-199891820"/>
              </a:rPr>
              <a:t>This Photo</a:t>
            </a:r>
            <a:r>
              <a:rPr lang="en-CA" sz="900"/>
              <a:t> by Unknown Author is licensed under </a:t>
            </a:r>
            <a:r>
              <a:rPr lang="en-CA" sz="900">
                <a:hlinkClick r:id="rId5" tooltip="https://creativecommons.org/licenses/by-nc-nd/3.0/"/>
              </a:rPr>
              <a:t>CC BY-NC-ND</a:t>
            </a:r>
            <a:endParaRPr lang="en-CA" sz="900"/>
          </a:p>
        </p:txBody>
      </p:sp>
    </p:spTree>
    <p:extLst>
      <p:ext uri="{BB962C8B-B14F-4D97-AF65-F5344CB8AC3E}">
        <p14:creationId xmlns:p14="http://schemas.microsoft.com/office/powerpoint/2010/main" val="1510008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53F1EEE-FB0E-F78C-FDF4-773AAA1F25EB}"/>
              </a:ext>
            </a:extLst>
          </p:cNvPr>
          <p:cNvSpPr txBox="1"/>
          <p:nvPr/>
        </p:nvSpPr>
        <p:spPr>
          <a:xfrm>
            <a:off x="893648" y="1291258"/>
            <a:ext cx="8499733" cy="3712619"/>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Rationale- online purchase preference- </a:t>
            </a:r>
            <a:endParaRPr lang="en-CA" sz="2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Customers tend to visit online platforms for various information before making their purchasing decisions which are: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Price</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Promo offers.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Customer reviews/rating</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Retailers with the best price</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 availability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76818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53F1EEE-FB0E-F78C-FDF4-773AAA1F25EB}"/>
              </a:ext>
            </a:extLst>
          </p:cNvPr>
          <p:cNvSpPr txBox="1"/>
          <p:nvPr/>
        </p:nvSpPr>
        <p:spPr>
          <a:xfrm>
            <a:off x="537578" y="666956"/>
            <a:ext cx="9673222" cy="5964518"/>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overall rationale for Placement strategy –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suggested strategy is giving buyers several ways to interact with Nike running shoes. Nike makes sure that customers can access product information and make purchases through the channels of their choice by deliberately deciding which physical and online distribution channels to use and by aligning with in-person and online preferences.</a:t>
            </a: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Additionally, the strategy maintains focus on critical factors such as size, product line attention, sales staff quality, market coverage, reputation, and brand fit.</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Through this comprehensive distribution strategy, Nike aims to improve brand loyalty, provide a better consumer experience, and expand the market share of their running shoes in Toronto, Ontario.</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8441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DEBA66-586B-C72A-0084-D8EE245F1FA4}"/>
              </a:ext>
            </a:extLst>
          </p:cNvPr>
          <p:cNvSpPr>
            <a:spLocks noGrp="1"/>
          </p:cNvSpPr>
          <p:nvPr>
            <p:ph type="ftr" sz="quarter" idx="11"/>
          </p:nvPr>
        </p:nvSpPr>
        <p:spPr/>
        <p:txBody>
          <a:bodyPr/>
          <a:lstStyle/>
          <a:p>
            <a:r>
              <a:rPr lang="en-US"/>
              <a:t>1</a:t>
            </a:r>
          </a:p>
        </p:txBody>
      </p:sp>
      <p:sp>
        <p:nvSpPr>
          <p:cNvPr id="3" name="Slide Number Placeholder 2">
            <a:extLst>
              <a:ext uri="{FF2B5EF4-FFF2-40B4-BE49-F238E27FC236}">
                <a16:creationId xmlns:a16="http://schemas.microsoft.com/office/drawing/2014/main" id="{6993767D-49BE-841D-15C3-A60DF1697454}"/>
              </a:ext>
            </a:extLst>
          </p:cNvPr>
          <p:cNvSpPr>
            <a:spLocks noGrp="1"/>
          </p:cNvSpPr>
          <p:nvPr>
            <p:ph type="sldNum" sz="quarter" idx="12"/>
          </p:nvPr>
        </p:nvSpPr>
        <p:spPr/>
        <p:txBody>
          <a:bodyPr/>
          <a:lstStyle/>
          <a:p>
            <a:fld id="{C6F12CB2-7F2C-47B9-AE70-22A94B49F233}" type="slidenum">
              <a:rPr lang="en-US" smtClean="0"/>
              <a:t>102</a:t>
            </a:fld>
            <a:endParaRPr lang="en-US"/>
          </a:p>
        </p:txBody>
      </p:sp>
      <p:sp>
        <p:nvSpPr>
          <p:cNvPr id="5" name="Subtitle 4">
            <a:extLst>
              <a:ext uri="{FF2B5EF4-FFF2-40B4-BE49-F238E27FC236}">
                <a16:creationId xmlns:a16="http://schemas.microsoft.com/office/drawing/2014/main" id="{6684E03B-7398-2518-7C2E-D30E8FEBB8CF}"/>
              </a:ext>
            </a:extLst>
          </p:cNvPr>
          <p:cNvSpPr>
            <a:spLocks noGrp="1"/>
          </p:cNvSpPr>
          <p:nvPr>
            <p:ph type="subTitle" idx="4294967295"/>
          </p:nvPr>
        </p:nvSpPr>
        <p:spPr>
          <a:xfrm>
            <a:off x="3532909" y="2570595"/>
            <a:ext cx="5500688" cy="1173163"/>
          </a:xfrm>
        </p:spPr>
        <p:txBody>
          <a:bodyPr>
            <a:normAutofit/>
          </a:bodyPr>
          <a:lstStyle/>
          <a:p>
            <a:pPr marL="0" indent="0">
              <a:buNone/>
            </a:pPr>
            <a:r>
              <a:rPr lang="en-CA" sz="4800" b="1" dirty="0">
                <a:solidFill>
                  <a:srgbClr val="028A72"/>
                </a:solidFill>
                <a:latin typeface="Times New Roman" panose="02020603050405020304" pitchFamily="18" charset="0"/>
                <a:cs typeface="Times New Roman" panose="02020603050405020304" pitchFamily="18" charset="0"/>
              </a:rPr>
              <a:t>Promotion</a:t>
            </a:r>
          </a:p>
        </p:txBody>
      </p:sp>
    </p:spTree>
    <p:extLst>
      <p:ext uri="{BB962C8B-B14F-4D97-AF65-F5344CB8AC3E}">
        <p14:creationId xmlns:p14="http://schemas.microsoft.com/office/powerpoint/2010/main" val="3855486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2945"/>
            <a:ext cx="10086109" cy="5943599"/>
          </a:xfrm>
        </p:spPr>
        <p:txBody>
          <a:bodyPr>
            <a:normAutofit/>
          </a:bodyPr>
          <a:lstStyle/>
          <a:p>
            <a:pPr algn="l">
              <a:buFont typeface="Arial" panose="020B0604020202020204" pitchFamily="34" charset="0"/>
              <a:buChar char="•"/>
            </a:pPr>
            <a:r>
              <a:rPr lang="en-US" sz="2400" dirty="0"/>
              <a:t>Position the brand as a leader in innovative athletic footwear and apparel.</a:t>
            </a:r>
          </a:p>
          <a:p>
            <a:pPr algn="l">
              <a:buFont typeface="Arial" panose="020B0604020202020204" pitchFamily="34" charset="0"/>
              <a:buChar char="•"/>
            </a:pPr>
            <a:r>
              <a:rPr lang="en-US" sz="2400" dirty="0"/>
              <a:t>Cater to the evolving preferences of health-conscious consumers and foster a strong connection with the younger generation (Gen Z and Millennials).</a:t>
            </a:r>
          </a:p>
          <a:p>
            <a:pPr algn="l">
              <a:buFont typeface="Arial" panose="020B0604020202020204" pitchFamily="34" charset="0"/>
              <a:buChar char="•"/>
            </a:pPr>
            <a:r>
              <a:rPr lang="en-US" sz="2400" dirty="0"/>
              <a:t>Embrace sustainability as a core value, reflecting Nike's commitment to environmentally responsible practices.</a:t>
            </a:r>
          </a:p>
          <a:p>
            <a:pPr algn="l">
              <a:buFont typeface="Arial" panose="020B0604020202020204" pitchFamily="34" charset="0"/>
              <a:buChar char="•"/>
            </a:pPr>
            <a:r>
              <a:rPr lang="en-US" sz="2400" dirty="0"/>
              <a:t>Increase brand awareness and recognition among the target audience.</a:t>
            </a:r>
          </a:p>
          <a:p>
            <a:pPr algn="l">
              <a:buFont typeface="Arial" panose="020B0604020202020204" pitchFamily="34" charset="0"/>
              <a:buChar char="•"/>
            </a:pPr>
            <a:r>
              <a:rPr lang="en-US" sz="2400" dirty="0"/>
              <a:t>Drive higher engagement and interaction with the brand across various platforms.</a:t>
            </a:r>
          </a:p>
          <a:p>
            <a:pPr algn="l">
              <a:buFont typeface="Arial" panose="020B0604020202020204" pitchFamily="34" charset="0"/>
              <a:buChar char="•"/>
            </a:pPr>
            <a:r>
              <a:rPr lang="en-US" sz="2400" dirty="0"/>
              <a:t>Boost sales of Nike's next-generation running shoe by effectively communicating its unique features and benefits to the target audience.</a:t>
            </a:r>
          </a:p>
        </p:txBody>
      </p:sp>
      <p:sp>
        <p:nvSpPr>
          <p:cNvPr id="5" name="Title 4">
            <a:extLst>
              <a:ext uri="{FF2B5EF4-FFF2-40B4-BE49-F238E27FC236}">
                <a16:creationId xmlns:a16="http://schemas.microsoft.com/office/drawing/2014/main" id="{23F1EA46-10DE-44E8-1937-EBCEA55F099A}"/>
              </a:ext>
            </a:extLst>
          </p:cNvPr>
          <p:cNvSpPr>
            <a:spLocks noGrp="1"/>
          </p:cNvSpPr>
          <p:nvPr>
            <p:ph type="title"/>
          </p:nvPr>
        </p:nvSpPr>
        <p:spPr>
          <a:xfrm>
            <a:off x="952895" y="180110"/>
            <a:ext cx="8623663" cy="1325563"/>
          </a:xfrm>
        </p:spPr>
        <p:txBody>
          <a:bodyPr>
            <a:normAutofit fontScale="90000"/>
          </a:bodyPr>
          <a:lstStyle/>
          <a:p>
            <a:r>
              <a:rPr lang="en-US" b="1" i="0" u="sng" dirty="0">
                <a:solidFill>
                  <a:schemeClr val="accent6">
                    <a:lumMod val="75000"/>
                  </a:schemeClr>
                </a:solidFill>
                <a:effectLst/>
                <a:latin typeface="Söhne"/>
              </a:rPr>
              <a:t>The goal of Nike's Communication Plan</a:t>
            </a:r>
            <a:br>
              <a:rPr lang="en-US" u="sng" dirty="0">
                <a:solidFill>
                  <a:schemeClr val="accent6">
                    <a:lumMod val="75000"/>
                  </a:schemeClr>
                </a:solidFill>
                <a:latin typeface="Söhne"/>
              </a:rPr>
            </a:br>
            <a:endParaRPr lang="en-CA" dirty="0"/>
          </a:p>
        </p:txBody>
      </p:sp>
    </p:spTree>
    <p:extLst>
      <p:ext uri="{BB962C8B-B14F-4D97-AF65-F5344CB8AC3E}">
        <p14:creationId xmlns:p14="http://schemas.microsoft.com/office/powerpoint/2010/main" val="20599713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27188C-ABE8-C98B-E1B4-7C69D9F23F6D}"/>
              </a:ext>
            </a:extLst>
          </p:cNvPr>
          <p:cNvSpPr txBox="1">
            <a:spLocks/>
          </p:cNvSpPr>
          <p:nvPr/>
        </p:nvSpPr>
        <p:spPr>
          <a:xfrm>
            <a:off x="435786" y="250521"/>
            <a:ext cx="8623663" cy="1325563"/>
          </a:xfrm>
          <a:prstGeom prst="rect">
            <a:avLst/>
          </a:prstGeom>
        </p:spPr>
        <p:txBody>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r>
              <a:rPr lang="en-US" dirty="0"/>
              <a:t>Messaging Rationale</a:t>
            </a:r>
          </a:p>
        </p:txBody>
      </p:sp>
      <p:sp>
        <p:nvSpPr>
          <p:cNvPr id="5" name="Content Placeholder 2">
            <a:extLst>
              <a:ext uri="{FF2B5EF4-FFF2-40B4-BE49-F238E27FC236}">
                <a16:creationId xmlns:a16="http://schemas.microsoft.com/office/drawing/2014/main" id="{5E0118B5-E888-A815-D572-4EB2AE3E38D8}"/>
              </a:ext>
            </a:extLst>
          </p:cNvPr>
          <p:cNvSpPr txBox="1">
            <a:spLocks/>
          </p:cNvSpPr>
          <p:nvPr/>
        </p:nvSpPr>
        <p:spPr>
          <a:xfrm>
            <a:off x="435786" y="951978"/>
            <a:ext cx="9414059" cy="5906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400" b="0" i="0" dirty="0">
                <a:solidFill>
                  <a:srgbClr val="374151"/>
                </a:solidFill>
                <a:effectLst/>
                <a:latin typeface="Söhne"/>
              </a:rPr>
              <a:t>Focus on Nike's unique selling proposition (USP): running shoes offering maximum comfort, durability, and style.</a:t>
            </a:r>
          </a:p>
          <a:p>
            <a:pPr algn="l">
              <a:buFont typeface="Arial" panose="020B0604020202020204" pitchFamily="34" charset="0"/>
              <a:buChar char="•"/>
            </a:pPr>
            <a:r>
              <a:rPr lang="en-US" sz="2400" b="0" i="0" dirty="0">
                <a:solidFill>
                  <a:srgbClr val="374151"/>
                </a:solidFill>
                <a:effectLst/>
                <a:latin typeface="Söhne"/>
              </a:rPr>
              <a:t>Aligned with the values and preferences of the target audience, as identified through </a:t>
            </a:r>
            <a:r>
              <a:rPr lang="en-US" sz="2400" b="0" i="0" dirty="0" err="1">
                <a:solidFill>
                  <a:srgbClr val="374151"/>
                </a:solidFill>
                <a:effectLst/>
                <a:latin typeface="Söhne"/>
              </a:rPr>
              <a:t>Envision's</a:t>
            </a:r>
            <a:r>
              <a:rPr lang="en-US" sz="2400" b="0" i="0" dirty="0">
                <a:solidFill>
                  <a:srgbClr val="374151"/>
                </a:solidFill>
                <a:effectLst/>
                <a:latin typeface="Söhne"/>
              </a:rPr>
              <a:t> data.</a:t>
            </a:r>
          </a:p>
          <a:p>
            <a:pPr algn="l">
              <a:buFont typeface="Arial" panose="020B0604020202020204" pitchFamily="34" charset="0"/>
              <a:buChar char="•"/>
            </a:pPr>
            <a:r>
              <a:rPr lang="en-US" sz="2400" b="0" i="0" dirty="0">
                <a:solidFill>
                  <a:srgbClr val="374151"/>
                </a:solidFill>
                <a:effectLst/>
                <a:latin typeface="Söhne"/>
              </a:rPr>
              <a:t>Highlight Nike's commitment to sustainability, resonating with the environmentally conscious preferences of health-conscious consumers.</a:t>
            </a:r>
          </a:p>
          <a:p>
            <a:pPr algn="l">
              <a:buFont typeface="Arial" panose="020B0604020202020204" pitchFamily="34" charset="0"/>
              <a:buChar char="•"/>
            </a:pPr>
            <a:endParaRPr lang="en-US" sz="2400" b="0" i="0" dirty="0">
              <a:solidFill>
                <a:srgbClr val="374151"/>
              </a:solidFill>
              <a:effectLst/>
              <a:latin typeface="Söhne"/>
            </a:endParaRPr>
          </a:p>
          <a:p>
            <a:pPr algn="l">
              <a:buFont typeface="Arial" panose="020B0604020202020204" pitchFamily="34" charset="0"/>
              <a:buChar char="•"/>
            </a:pPr>
            <a:endParaRPr lang="en-US" dirty="0">
              <a:solidFill>
                <a:srgbClr val="374151"/>
              </a:solidFill>
              <a:latin typeface="Söhne"/>
            </a:endParaRP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sz="2400" b="0" i="0" dirty="0">
                <a:solidFill>
                  <a:srgbClr val="374151"/>
                </a:solidFill>
                <a:effectLst/>
                <a:latin typeface="Söhne"/>
              </a:rPr>
              <a:t>High online daily usage index (86.9%) highlights the effectiveness of digital advertising and email campaigns.</a:t>
            </a:r>
          </a:p>
          <a:p>
            <a:pPr algn="l">
              <a:buFont typeface="Arial" panose="020B0604020202020204" pitchFamily="34" charset="0"/>
              <a:buChar char="•"/>
            </a:pPr>
            <a:r>
              <a:rPr lang="en-US" sz="2400" b="0" i="0" dirty="0">
                <a:solidFill>
                  <a:srgbClr val="374151"/>
                </a:solidFill>
                <a:effectLst/>
                <a:latin typeface="Söhne"/>
              </a:rPr>
              <a:t>Emphasis on information gathering and online product research (62.0% and 52.0%) supports Nike's strategy of providing detailed information and reviews.</a:t>
            </a:r>
          </a:p>
        </p:txBody>
      </p:sp>
      <p:pic>
        <p:nvPicPr>
          <p:cNvPr id="7" name="Picture 6">
            <a:extLst>
              <a:ext uri="{FF2B5EF4-FFF2-40B4-BE49-F238E27FC236}">
                <a16:creationId xmlns:a16="http://schemas.microsoft.com/office/drawing/2014/main" id="{96B23B65-A8B0-48FC-81DE-F0D6412B9F58}"/>
              </a:ext>
            </a:extLst>
          </p:cNvPr>
          <p:cNvPicPr>
            <a:picLocks noChangeAspect="1"/>
          </p:cNvPicPr>
          <p:nvPr/>
        </p:nvPicPr>
        <p:blipFill>
          <a:blip r:embed="rId2"/>
          <a:stretch>
            <a:fillRect/>
          </a:stretch>
        </p:blipFill>
        <p:spPr>
          <a:xfrm>
            <a:off x="616787" y="3305507"/>
            <a:ext cx="9612066" cy="1438476"/>
          </a:xfrm>
          <a:prstGeom prst="rect">
            <a:avLst/>
          </a:prstGeom>
        </p:spPr>
      </p:pic>
    </p:spTree>
    <p:extLst>
      <p:ext uri="{BB962C8B-B14F-4D97-AF65-F5344CB8AC3E}">
        <p14:creationId xmlns:p14="http://schemas.microsoft.com/office/powerpoint/2010/main" val="1525683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6D2-72C6-DC55-4BF2-D81C7B5E073C}"/>
              </a:ext>
            </a:extLst>
          </p:cNvPr>
          <p:cNvSpPr txBox="1">
            <a:spLocks/>
          </p:cNvSpPr>
          <p:nvPr/>
        </p:nvSpPr>
        <p:spPr>
          <a:xfrm>
            <a:off x="561046" y="470823"/>
            <a:ext cx="8623663" cy="1325563"/>
          </a:xfrm>
          <a:prstGeom prst="rect">
            <a:avLst/>
          </a:prstGeom>
        </p:spPr>
        <p:txBody>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r>
              <a:rPr lang="en-US" dirty="0"/>
              <a:t>Marketing Mix and Rationale</a:t>
            </a:r>
          </a:p>
        </p:txBody>
      </p:sp>
      <p:sp>
        <p:nvSpPr>
          <p:cNvPr id="3" name="Content Placeholder 2">
            <a:extLst>
              <a:ext uri="{FF2B5EF4-FFF2-40B4-BE49-F238E27FC236}">
                <a16:creationId xmlns:a16="http://schemas.microsoft.com/office/drawing/2014/main" id="{5D7B8999-46A7-B08B-CF96-59C8267F7C01}"/>
              </a:ext>
            </a:extLst>
          </p:cNvPr>
          <p:cNvSpPr txBox="1">
            <a:spLocks/>
          </p:cNvSpPr>
          <p:nvPr/>
        </p:nvSpPr>
        <p:spPr>
          <a:xfrm>
            <a:off x="435786" y="951978"/>
            <a:ext cx="9121573" cy="4772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400" b="1" i="0" dirty="0">
              <a:solidFill>
                <a:schemeClr val="accent6">
                  <a:lumMod val="75000"/>
                </a:schemeClr>
              </a:solidFill>
              <a:effectLst/>
              <a:latin typeface="Söhne"/>
            </a:endParaRPr>
          </a:p>
          <a:p>
            <a:pPr marL="0" indent="0" algn="l">
              <a:buNone/>
            </a:pPr>
            <a:r>
              <a:rPr lang="en-US" sz="2400" b="1" i="0" dirty="0">
                <a:solidFill>
                  <a:schemeClr val="accent6">
                    <a:lumMod val="75000"/>
                  </a:schemeClr>
                </a:solidFill>
                <a:effectLst/>
                <a:latin typeface="Söhne"/>
              </a:rPr>
              <a:t>Advertising:</a:t>
            </a:r>
          </a:p>
          <a:p>
            <a:pPr marL="0" indent="0" algn="l">
              <a:buNone/>
            </a:pPr>
            <a:endParaRPr lang="en-US" sz="2400" b="0" i="0" dirty="0">
              <a:solidFill>
                <a:srgbClr val="374151"/>
              </a:solidFill>
              <a:effectLst/>
              <a:latin typeface="Söhne"/>
            </a:endParaRPr>
          </a:p>
          <a:p>
            <a:pPr algn="l">
              <a:buFont typeface="Arial" panose="020B0604020202020204" pitchFamily="34" charset="0"/>
              <a:buChar char="•"/>
            </a:pPr>
            <a:r>
              <a:rPr lang="en-US" sz="2400" b="0" i="0" u="sng" dirty="0">
                <a:solidFill>
                  <a:schemeClr val="accent6">
                    <a:lumMod val="75000"/>
                  </a:schemeClr>
                </a:solidFill>
                <a:effectLst/>
                <a:latin typeface="Söhne"/>
              </a:rPr>
              <a:t>Television and Digital Advertising</a:t>
            </a:r>
            <a:r>
              <a:rPr lang="en-US" sz="2400" b="0" i="0" dirty="0">
                <a:solidFill>
                  <a:srgbClr val="374151"/>
                </a:solidFill>
                <a:effectLst/>
                <a:latin typeface="Söhne"/>
              </a:rPr>
              <a:t>: Given the high online daily usage index, prioritize digital platforms for advertising to reach the target audience where they spend most of their time. Consider video ads that highlight the key features of Nike's running shoes.</a:t>
            </a:r>
          </a:p>
          <a:p>
            <a:pPr algn="l">
              <a:buFont typeface="Arial" panose="020B0604020202020204" pitchFamily="34" charset="0"/>
              <a:buChar char="•"/>
            </a:pPr>
            <a:r>
              <a:rPr lang="en-US" sz="2400" b="0" i="0" u="sng" dirty="0">
                <a:solidFill>
                  <a:schemeClr val="accent6">
                    <a:lumMod val="75000"/>
                  </a:schemeClr>
                </a:solidFill>
                <a:effectLst/>
                <a:latin typeface="Söhne"/>
              </a:rPr>
              <a:t>Content Partnerships</a:t>
            </a:r>
            <a:r>
              <a:rPr lang="en-US" sz="2400" b="0" i="0" dirty="0">
                <a:solidFill>
                  <a:srgbClr val="374151"/>
                </a:solidFill>
                <a:effectLst/>
                <a:latin typeface="Söhne"/>
              </a:rPr>
              <a:t>: Collaborate with health and fitness influencers who resonate with the target audience's interests, using the benchmark data on online sources for product information.</a:t>
            </a:r>
          </a:p>
        </p:txBody>
      </p:sp>
    </p:spTree>
    <p:extLst>
      <p:ext uri="{BB962C8B-B14F-4D97-AF65-F5344CB8AC3E}">
        <p14:creationId xmlns:p14="http://schemas.microsoft.com/office/powerpoint/2010/main" val="681258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561046" y="470823"/>
            <a:ext cx="8623663" cy="1325563"/>
          </a:xfrm>
          <a:prstGeom prst="rect">
            <a:avLst/>
          </a:prstGeom>
        </p:spPr>
        <p:txBody>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r>
              <a:rPr lang="en-US" dirty="0"/>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435787" y="951978"/>
            <a:ext cx="6027644" cy="47724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400" b="1" i="0" dirty="0">
              <a:solidFill>
                <a:schemeClr val="accent6">
                  <a:lumMod val="75000"/>
                </a:schemeClr>
              </a:solidFill>
              <a:effectLst/>
              <a:latin typeface="Söhne"/>
            </a:endParaRPr>
          </a:p>
          <a:p>
            <a:pPr marL="0" indent="0" algn="l">
              <a:buNone/>
            </a:pPr>
            <a:r>
              <a:rPr lang="en-US" sz="2400" b="1" i="0" dirty="0">
                <a:solidFill>
                  <a:schemeClr val="accent6">
                    <a:lumMod val="75000"/>
                  </a:schemeClr>
                </a:solidFill>
                <a:effectLst/>
                <a:latin typeface="Söhne"/>
              </a:rPr>
              <a:t>Social Media Engagement:</a:t>
            </a:r>
          </a:p>
          <a:p>
            <a:pPr lvl="1"/>
            <a:endParaRPr lang="en-US" sz="2000" b="0" i="0" dirty="0">
              <a:solidFill>
                <a:srgbClr val="374151"/>
              </a:solidFill>
              <a:effectLst/>
              <a:latin typeface="Söhne"/>
            </a:endParaRPr>
          </a:p>
          <a:p>
            <a:pPr algn="l">
              <a:buFont typeface="Arial" panose="020B0604020202020204" pitchFamily="34" charset="0"/>
              <a:buChar char="•"/>
            </a:pPr>
            <a:r>
              <a:rPr lang="en-US" sz="2400" dirty="0">
                <a:solidFill>
                  <a:schemeClr val="accent6">
                    <a:lumMod val="75000"/>
                  </a:schemeClr>
                </a:solidFill>
                <a:latin typeface="Söhne"/>
              </a:rPr>
              <a:t>Content Strategy: </a:t>
            </a:r>
            <a:r>
              <a:rPr lang="en-US" sz="2400" dirty="0">
                <a:solidFill>
                  <a:srgbClr val="374151"/>
                </a:solidFill>
                <a:latin typeface="Söhne"/>
              </a:rPr>
              <a:t>Leverage the values of information gathering and online product research to create informative and engaging social media content. Share customer reviews, ratings, and detailed product information, addressing the audience's preference for in-depth research.</a:t>
            </a:r>
          </a:p>
          <a:p>
            <a:r>
              <a:rPr lang="en-US" sz="2400" dirty="0">
                <a:solidFill>
                  <a:schemeClr val="accent6">
                    <a:lumMod val="75000"/>
                  </a:schemeClr>
                </a:solidFill>
                <a:latin typeface="Söhne"/>
              </a:rPr>
              <a:t>Interactive Campaigns: </a:t>
            </a:r>
            <a:r>
              <a:rPr lang="en-US" sz="2400" dirty="0">
                <a:solidFill>
                  <a:srgbClr val="374151"/>
                </a:solidFill>
                <a:latin typeface="Söhne"/>
              </a:rPr>
              <a:t>Utilize social media to launch interactive campaigns such as polls, challenges, and quizzes that align with the audience's interests in health and travel.</a:t>
            </a:r>
          </a:p>
        </p:txBody>
      </p:sp>
      <p:pic>
        <p:nvPicPr>
          <p:cNvPr id="6" name="Picture 5">
            <a:extLst>
              <a:ext uri="{FF2B5EF4-FFF2-40B4-BE49-F238E27FC236}">
                <a16:creationId xmlns:a16="http://schemas.microsoft.com/office/drawing/2014/main" id="{E71F940C-92F1-BAE0-BAB6-A42A90EFEB7D}"/>
              </a:ext>
            </a:extLst>
          </p:cNvPr>
          <p:cNvPicPr>
            <a:picLocks noChangeAspect="1"/>
          </p:cNvPicPr>
          <p:nvPr/>
        </p:nvPicPr>
        <p:blipFill>
          <a:blip r:embed="rId2"/>
          <a:stretch>
            <a:fillRect/>
          </a:stretch>
        </p:blipFill>
        <p:spPr>
          <a:xfrm>
            <a:off x="6588690" y="1451213"/>
            <a:ext cx="3362794" cy="3429479"/>
          </a:xfrm>
          <a:prstGeom prst="rect">
            <a:avLst/>
          </a:prstGeom>
        </p:spPr>
      </p:pic>
    </p:spTree>
    <p:extLst>
      <p:ext uri="{BB962C8B-B14F-4D97-AF65-F5344CB8AC3E}">
        <p14:creationId xmlns:p14="http://schemas.microsoft.com/office/powerpoint/2010/main" val="1668845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462093" y="417376"/>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404943" y="1873975"/>
            <a:ext cx="39791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lumMod val="75000"/>
                  </a:schemeClr>
                </a:solidFill>
                <a:latin typeface="Söhne"/>
              </a:rPr>
              <a:t>Sales Promotion:</a:t>
            </a:r>
          </a:p>
          <a:p>
            <a:pPr marL="0" indent="0">
              <a:buNone/>
            </a:pPr>
            <a:r>
              <a:rPr lang="en-US" sz="2400" dirty="0">
                <a:solidFill>
                  <a:schemeClr val="accent6">
                    <a:lumMod val="75000"/>
                  </a:schemeClr>
                </a:solidFill>
                <a:latin typeface="Söhne"/>
              </a:rPr>
              <a:t>Limited-Time Offers: </a:t>
            </a:r>
            <a:r>
              <a:rPr lang="en-US" sz="2400" dirty="0">
                <a:solidFill>
                  <a:srgbClr val="374151"/>
                </a:solidFill>
                <a:latin typeface="Söhne"/>
              </a:rPr>
              <a:t>Utilize the benchmark data on time between research and purchase to strategically time limited-time offers. Since a significant portion of the audience intends to purchase within a few days or a week, align promotions with this timeframe.</a:t>
            </a:r>
          </a:p>
        </p:txBody>
      </p:sp>
      <p:pic>
        <p:nvPicPr>
          <p:cNvPr id="7" name="Picture 6" descr="A graph of purple and white bars&#10;&#10;Description automatically generated with medium confidence">
            <a:extLst>
              <a:ext uri="{FF2B5EF4-FFF2-40B4-BE49-F238E27FC236}">
                <a16:creationId xmlns:a16="http://schemas.microsoft.com/office/drawing/2014/main" id="{65A4CDEC-C661-372B-5512-E9FB4F3E4C10}"/>
              </a:ext>
            </a:extLst>
          </p:cNvPr>
          <p:cNvPicPr>
            <a:picLocks noChangeAspect="1"/>
          </p:cNvPicPr>
          <p:nvPr/>
        </p:nvPicPr>
        <p:blipFill>
          <a:blip r:embed="rId2"/>
          <a:stretch>
            <a:fillRect/>
          </a:stretch>
        </p:blipFill>
        <p:spPr>
          <a:xfrm>
            <a:off x="4271375" y="1429031"/>
            <a:ext cx="4694156" cy="4896491"/>
          </a:xfrm>
          <a:prstGeom prst="rect">
            <a:avLst/>
          </a:prstGeom>
          <a:noFill/>
        </p:spPr>
      </p:pic>
    </p:spTree>
    <p:extLst>
      <p:ext uri="{BB962C8B-B14F-4D97-AF65-F5344CB8AC3E}">
        <p14:creationId xmlns:p14="http://schemas.microsoft.com/office/powerpoint/2010/main" val="36160960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462093" y="417376"/>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404944" y="1873975"/>
            <a:ext cx="37886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lumMod val="75000"/>
                  </a:schemeClr>
                </a:solidFill>
                <a:latin typeface="Söhne"/>
              </a:rPr>
              <a:t>Sales Promotion:</a:t>
            </a:r>
          </a:p>
          <a:p>
            <a:pPr marL="0" indent="0">
              <a:buNone/>
            </a:pPr>
            <a:r>
              <a:rPr lang="en-US" sz="2400" dirty="0">
                <a:solidFill>
                  <a:schemeClr val="accent6">
                    <a:lumMod val="75000"/>
                  </a:schemeClr>
                </a:solidFill>
                <a:latin typeface="Söhne"/>
              </a:rPr>
              <a:t>Flash Sales: </a:t>
            </a:r>
            <a:r>
              <a:rPr lang="en-US" sz="2400" dirty="0">
                <a:solidFill>
                  <a:srgbClr val="374151"/>
                </a:solidFill>
                <a:latin typeface="Söhne"/>
              </a:rPr>
              <a:t>Leverage the immediate online purchase intention index (62.2%) to introduce flash sales that encourage quick online purchases.</a:t>
            </a:r>
          </a:p>
        </p:txBody>
      </p:sp>
      <p:pic>
        <p:nvPicPr>
          <p:cNvPr id="5" name="Picture 4">
            <a:extLst>
              <a:ext uri="{FF2B5EF4-FFF2-40B4-BE49-F238E27FC236}">
                <a16:creationId xmlns:a16="http://schemas.microsoft.com/office/drawing/2014/main" id="{E67177F7-3643-7068-3555-4EBD2132E687}"/>
              </a:ext>
            </a:extLst>
          </p:cNvPr>
          <p:cNvPicPr>
            <a:picLocks noChangeAspect="1"/>
          </p:cNvPicPr>
          <p:nvPr/>
        </p:nvPicPr>
        <p:blipFill>
          <a:blip r:embed="rId2"/>
          <a:stretch>
            <a:fillRect/>
          </a:stretch>
        </p:blipFill>
        <p:spPr>
          <a:xfrm>
            <a:off x="4486050" y="1728550"/>
            <a:ext cx="4307221" cy="4549344"/>
          </a:xfrm>
          <a:prstGeom prst="rect">
            <a:avLst/>
          </a:prstGeom>
        </p:spPr>
      </p:pic>
    </p:spTree>
    <p:extLst>
      <p:ext uri="{BB962C8B-B14F-4D97-AF65-F5344CB8AC3E}">
        <p14:creationId xmlns:p14="http://schemas.microsoft.com/office/powerpoint/2010/main" val="102327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675036" y="194104"/>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a:latin typeface="Roboto" panose="02000000000000000000" pitchFamily="2" charset="0"/>
                <a:ea typeface="Roboto" panose="02000000000000000000" pitchFamily="2" charset="0"/>
                <a:cs typeface="Open Sans" panose="020B0606030504020204" pitchFamily="34" charset="0"/>
              </a:rPr>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338201" y="1868747"/>
            <a:ext cx="7109069" cy="457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i="0" dirty="0">
                <a:solidFill>
                  <a:schemeClr val="accent6">
                    <a:lumMod val="75000"/>
                  </a:schemeClr>
                </a:solidFill>
                <a:effectLst/>
                <a:latin typeface="Söhne"/>
              </a:rPr>
              <a:t>Direct Marketing:</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sz="2400" i="0" dirty="0">
                <a:solidFill>
                  <a:schemeClr val="accent6">
                    <a:lumMod val="75000"/>
                  </a:schemeClr>
                </a:solidFill>
                <a:effectLst/>
                <a:latin typeface="Söhne"/>
              </a:rPr>
              <a:t>Email Campaigns</a:t>
            </a:r>
            <a:r>
              <a:rPr lang="en-US" sz="2400" i="0" dirty="0">
                <a:solidFill>
                  <a:srgbClr val="374151"/>
                </a:solidFill>
                <a:effectLst/>
                <a:latin typeface="Söhne"/>
              </a:rPr>
              <a:t>: </a:t>
            </a:r>
            <a:r>
              <a:rPr lang="en-US" sz="2400" b="0" i="0" dirty="0">
                <a:solidFill>
                  <a:srgbClr val="374151"/>
                </a:solidFill>
                <a:effectLst/>
                <a:latin typeface="Söhne"/>
              </a:rPr>
              <a:t>Capitalize on the high index for email usage to implement targeted email campaigns. Send emails with personalized product recommendations, highlighting promo offers and product availability.</a:t>
            </a:r>
          </a:p>
          <a:p>
            <a:pPr algn="l">
              <a:buFont typeface="Arial" panose="020B0604020202020204" pitchFamily="34" charset="0"/>
              <a:buChar char="•"/>
            </a:pPr>
            <a:r>
              <a:rPr lang="en-US" sz="2400" i="0" dirty="0">
                <a:solidFill>
                  <a:schemeClr val="accent6">
                    <a:lumMod val="75000"/>
                  </a:schemeClr>
                </a:solidFill>
                <a:effectLst/>
                <a:latin typeface="Söhne"/>
              </a:rPr>
              <a:t>Abandoned Cart Emails: </a:t>
            </a:r>
            <a:r>
              <a:rPr lang="en-US" sz="2400" b="0" i="0" dirty="0">
                <a:solidFill>
                  <a:srgbClr val="374151"/>
                </a:solidFill>
                <a:effectLst/>
                <a:latin typeface="Söhne"/>
              </a:rPr>
              <a:t>Use email retargeting to remind customers who have shown purchase intent but haven't completed their transactions.</a:t>
            </a:r>
          </a:p>
        </p:txBody>
      </p:sp>
      <p:pic>
        <p:nvPicPr>
          <p:cNvPr id="9" name="Picture 8">
            <a:extLst>
              <a:ext uri="{FF2B5EF4-FFF2-40B4-BE49-F238E27FC236}">
                <a16:creationId xmlns:a16="http://schemas.microsoft.com/office/drawing/2014/main" id="{9E935524-046A-0D01-FDE6-0CE9E9399823}"/>
              </a:ext>
            </a:extLst>
          </p:cNvPr>
          <p:cNvPicPr>
            <a:picLocks noChangeAspect="1"/>
          </p:cNvPicPr>
          <p:nvPr/>
        </p:nvPicPr>
        <p:blipFill>
          <a:blip r:embed="rId2"/>
          <a:stretch>
            <a:fillRect/>
          </a:stretch>
        </p:blipFill>
        <p:spPr>
          <a:xfrm>
            <a:off x="7447270" y="1490598"/>
            <a:ext cx="3073741" cy="2317314"/>
          </a:xfrm>
          <a:prstGeom prst="rect">
            <a:avLst/>
          </a:prstGeom>
        </p:spPr>
      </p:pic>
    </p:spTree>
    <p:extLst>
      <p:ext uri="{BB962C8B-B14F-4D97-AF65-F5344CB8AC3E}">
        <p14:creationId xmlns:p14="http://schemas.microsoft.com/office/powerpoint/2010/main" val="322891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3" y="417376"/>
            <a:ext cx="8623663" cy="1325563"/>
          </a:xfrm>
        </p:spPr>
        <p:txBody>
          <a:bodyPr anchor="ctr">
            <a:normAutofit/>
          </a:bodyPr>
          <a:lstStyle/>
          <a:p>
            <a:r>
              <a:rPr lang="en-US" dirty="0"/>
              <a:t>SWOT Analysis</a:t>
            </a:r>
          </a:p>
        </p:txBody>
      </p:sp>
      <p:pic>
        <p:nvPicPr>
          <p:cNvPr id="4" name="object 4">
            <a:extLst>
              <a:ext uri="{FF2B5EF4-FFF2-40B4-BE49-F238E27FC236}">
                <a16:creationId xmlns:a16="http://schemas.microsoft.com/office/drawing/2014/main" id="{311EAF97-BC90-94FF-80A8-B220C2FA94FB}"/>
              </a:ext>
            </a:extLst>
          </p:cNvPr>
          <p:cNvPicPr/>
          <p:nvPr/>
        </p:nvPicPr>
        <p:blipFill>
          <a:blip r:embed="rId2" cstate="print"/>
          <a:stretch>
            <a:fillRect/>
          </a:stretch>
        </p:blipFill>
        <p:spPr>
          <a:xfrm>
            <a:off x="1473045" y="1841862"/>
            <a:ext cx="6738918" cy="4387352"/>
          </a:xfrm>
          <a:prstGeom prst="rect">
            <a:avLst/>
          </a:prstGeom>
          <a:noFill/>
        </p:spPr>
      </p:pic>
    </p:spTree>
    <p:extLst>
      <p:ext uri="{BB962C8B-B14F-4D97-AF65-F5344CB8AC3E}">
        <p14:creationId xmlns:p14="http://schemas.microsoft.com/office/powerpoint/2010/main" val="7401797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807067" y="187890"/>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649985" y="1678488"/>
            <a:ext cx="5938706" cy="457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1" i="0" dirty="0">
                <a:solidFill>
                  <a:schemeClr val="accent6">
                    <a:lumMod val="75000"/>
                  </a:schemeClr>
                </a:solidFill>
                <a:effectLst/>
                <a:latin typeface="Söhne"/>
              </a:rPr>
              <a:t>Digital Marketing:</a:t>
            </a:r>
          </a:p>
          <a:p>
            <a:pPr algn="l">
              <a:buFont typeface="Arial" panose="020B0604020202020204" pitchFamily="34" charset="0"/>
              <a:buChar char="•"/>
            </a:pPr>
            <a:r>
              <a:rPr lang="en-US" sz="2400" dirty="0">
                <a:solidFill>
                  <a:schemeClr val="accent6">
                    <a:lumMod val="75000"/>
                  </a:schemeClr>
                </a:solidFill>
                <a:latin typeface="Söhne"/>
              </a:rPr>
              <a:t>Social Media Advertising:</a:t>
            </a:r>
            <a:r>
              <a:rPr lang="en-US" sz="2400" dirty="0">
                <a:solidFill>
                  <a:srgbClr val="374151"/>
                </a:solidFill>
                <a:latin typeface="Söhne"/>
              </a:rPr>
              <a:t> With a majority of the audience intending to purchase online eventually (65.4%), allocate a portion of the budget to social media ads that encourage immediate online purchasing.</a:t>
            </a:r>
          </a:p>
          <a:p>
            <a:pPr algn="l">
              <a:buFont typeface="Arial" panose="020B0604020202020204" pitchFamily="34" charset="0"/>
              <a:buChar char="•"/>
            </a:pPr>
            <a:r>
              <a:rPr lang="en-US" sz="2400" i="0" dirty="0">
                <a:solidFill>
                  <a:schemeClr val="accent6">
                    <a:lumMod val="75000"/>
                  </a:schemeClr>
                </a:solidFill>
                <a:effectLst/>
                <a:latin typeface="Söhne"/>
              </a:rPr>
              <a:t>Retargeting Ads: </a:t>
            </a:r>
            <a:r>
              <a:rPr lang="en-US" sz="2400" dirty="0">
                <a:solidFill>
                  <a:srgbClr val="374151"/>
                </a:solidFill>
                <a:latin typeface="Söhne"/>
              </a:rPr>
              <a:t>Implement retargeting ads to reach users who have visited Nike's website but haven't made a purchase yet.</a:t>
            </a:r>
          </a:p>
        </p:txBody>
      </p:sp>
      <p:pic>
        <p:nvPicPr>
          <p:cNvPr id="5" name="Picture 4">
            <a:extLst>
              <a:ext uri="{FF2B5EF4-FFF2-40B4-BE49-F238E27FC236}">
                <a16:creationId xmlns:a16="http://schemas.microsoft.com/office/drawing/2014/main" id="{DB2F99F3-E476-8191-101A-8DB25C264A52}"/>
              </a:ext>
            </a:extLst>
          </p:cNvPr>
          <p:cNvPicPr>
            <a:picLocks noChangeAspect="1"/>
          </p:cNvPicPr>
          <p:nvPr/>
        </p:nvPicPr>
        <p:blipFill>
          <a:blip r:embed="rId2"/>
          <a:stretch>
            <a:fillRect/>
          </a:stretch>
        </p:blipFill>
        <p:spPr>
          <a:xfrm>
            <a:off x="6976997" y="1266850"/>
            <a:ext cx="3229426" cy="3372321"/>
          </a:xfrm>
          <a:prstGeom prst="rect">
            <a:avLst/>
          </a:prstGeom>
        </p:spPr>
      </p:pic>
    </p:spTree>
    <p:extLst>
      <p:ext uri="{BB962C8B-B14F-4D97-AF65-F5344CB8AC3E}">
        <p14:creationId xmlns:p14="http://schemas.microsoft.com/office/powerpoint/2010/main" val="1312034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807067" y="187890"/>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Marketing Mix and 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649984" y="1678488"/>
            <a:ext cx="7617194" cy="45718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1" i="0" dirty="0">
                <a:solidFill>
                  <a:schemeClr val="accent6">
                    <a:lumMod val="75000"/>
                  </a:schemeClr>
                </a:solidFill>
                <a:effectLst/>
                <a:latin typeface="Söhne"/>
              </a:rPr>
              <a:t>Event Marketing:</a:t>
            </a:r>
          </a:p>
          <a:p>
            <a:pPr marL="0" indent="0" algn="l">
              <a:buNone/>
            </a:pPr>
            <a:endParaRPr lang="en-US" sz="2400" b="1" i="0" dirty="0">
              <a:solidFill>
                <a:schemeClr val="accent6">
                  <a:lumMod val="75000"/>
                </a:schemeClr>
              </a:solidFill>
              <a:effectLst/>
              <a:latin typeface="Söhne"/>
            </a:endParaRPr>
          </a:p>
          <a:p>
            <a:pPr marL="0" indent="0" algn="l">
              <a:buNone/>
            </a:pPr>
            <a:r>
              <a:rPr lang="en-US" sz="2400" dirty="0">
                <a:solidFill>
                  <a:schemeClr val="accent6">
                    <a:lumMod val="75000"/>
                  </a:schemeClr>
                </a:solidFill>
                <a:latin typeface="Söhne"/>
              </a:rPr>
              <a:t>Virtual Workshops: </a:t>
            </a:r>
            <a:r>
              <a:rPr lang="en-US" sz="2400" dirty="0">
                <a:solidFill>
                  <a:srgbClr val="374151"/>
                </a:solidFill>
                <a:latin typeface="Söhne"/>
              </a:rPr>
              <a:t>Leverage the high index for online vacation/travel research to offer virtual workshops that provide fitness and travel-related content, showcasing the versatility of Nike's products.</a:t>
            </a:r>
          </a:p>
          <a:p>
            <a:pPr marL="0" indent="0" algn="l">
              <a:buNone/>
            </a:pPr>
            <a:r>
              <a:rPr lang="en-US" sz="2400" dirty="0">
                <a:solidFill>
                  <a:schemeClr val="accent6">
                    <a:lumMod val="75000"/>
                  </a:schemeClr>
                </a:solidFill>
                <a:latin typeface="Söhne"/>
              </a:rPr>
              <a:t>Influencer Takeovers: </a:t>
            </a:r>
            <a:r>
              <a:rPr lang="en-US" sz="2400" dirty="0">
                <a:solidFill>
                  <a:srgbClr val="374151"/>
                </a:solidFill>
                <a:latin typeface="Söhne"/>
              </a:rPr>
              <a:t>Collaborate with fitness and travel influencers to host virtual events that align with the audience's interests, allowing them to interact with the influencers and the brand.</a:t>
            </a:r>
          </a:p>
        </p:txBody>
      </p:sp>
      <p:pic>
        <p:nvPicPr>
          <p:cNvPr id="5" name="Picture 4">
            <a:extLst>
              <a:ext uri="{FF2B5EF4-FFF2-40B4-BE49-F238E27FC236}">
                <a16:creationId xmlns:a16="http://schemas.microsoft.com/office/drawing/2014/main" id="{88622B68-6656-A517-F803-4B0856CDF042}"/>
              </a:ext>
            </a:extLst>
          </p:cNvPr>
          <p:cNvPicPr>
            <a:picLocks noChangeAspect="1"/>
          </p:cNvPicPr>
          <p:nvPr/>
        </p:nvPicPr>
        <p:blipFill>
          <a:blip r:embed="rId2"/>
          <a:stretch>
            <a:fillRect/>
          </a:stretch>
        </p:blipFill>
        <p:spPr>
          <a:xfrm>
            <a:off x="7989611" y="1307737"/>
            <a:ext cx="2400635" cy="1762371"/>
          </a:xfrm>
          <a:prstGeom prst="rect">
            <a:avLst/>
          </a:prstGeom>
        </p:spPr>
      </p:pic>
    </p:spTree>
    <p:extLst>
      <p:ext uri="{BB962C8B-B14F-4D97-AF65-F5344CB8AC3E}">
        <p14:creationId xmlns:p14="http://schemas.microsoft.com/office/powerpoint/2010/main" val="42104491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807067" y="187890"/>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Rationale</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151220" y="1143061"/>
            <a:ext cx="9824053" cy="552704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1" i="0" dirty="0">
                <a:solidFill>
                  <a:schemeClr val="accent6">
                    <a:lumMod val="75000"/>
                  </a:schemeClr>
                </a:solidFill>
                <a:effectLst/>
                <a:latin typeface="Söhne"/>
              </a:rPr>
              <a:t>Strategy: </a:t>
            </a:r>
            <a:r>
              <a:rPr lang="en-CA" sz="2000" dirty="0">
                <a:solidFill>
                  <a:srgbClr val="0887A4"/>
                </a:solidFill>
              </a:rPr>
              <a:t>Social Media Engagement</a:t>
            </a:r>
            <a:endParaRPr lang="en-US" sz="2000" dirty="0">
              <a:solidFill>
                <a:srgbClr val="0887A4"/>
              </a:solidFill>
            </a:endParaRPr>
          </a:p>
          <a:p>
            <a:pPr marL="0" indent="0" algn="l">
              <a:buNone/>
            </a:pPr>
            <a:endParaRPr lang="en-US" sz="2400" b="1" i="0" dirty="0">
              <a:solidFill>
                <a:schemeClr val="accent6">
                  <a:lumMod val="75000"/>
                </a:schemeClr>
              </a:solidFill>
              <a:effectLst/>
              <a:latin typeface="Söhne"/>
            </a:endParaRPr>
          </a:p>
          <a:p>
            <a:pPr marL="0" indent="0" algn="l">
              <a:buNone/>
            </a:pPr>
            <a:r>
              <a:rPr lang="en-US" sz="2400" dirty="0">
                <a:solidFill>
                  <a:schemeClr val="accent6">
                    <a:lumMod val="75000"/>
                  </a:schemeClr>
                </a:solidFill>
                <a:latin typeface="Söhne"/>
              </a:rPr>
              <a:t>Broad Audience Reach: </a:t>
            </a:r>
            <a:r>
              <a:rPr lang="en-US" sz="2400" dirty="0">
                <a:solidFill>
                  <a:srgbClr val="374151"/>
                </a:solidFill>
                <a:latin typeface="Söhne"/>
              </a:rPr>
              <a:t>Target audience, including Gen Z and Millennials, are highly active on social media platforms, providing a vast reach for Nike's running shoe promotions.</a:t>
            </a:r>
          </a:p>
          <a:p>
            <a:pPr marL="0" indent="0" algn="l">
              <a:buNone/>
            </a:pPr>
            <a:r>
              <a:rPr lang="en-US" sz="2400" dirty="0">
                <a:solidFill>
                  <a:schemeClr val="accent6">
                    <a:lumMod val="75000"/>
                  </a:schemeClr>
                </a:solidFill>
                <a:latin typeface="Söhne"/>
              </a:rPr>
              <a:t>High Online Daily Usage: </a:t>
            </a:r>
            <a:r>
              <a:rPr lang="en-US" sz="2400" dirty="0">
                <a:solidFill>
                  <a:srgbClr val="374151"/>
                </a:solidFill>
                <a:latin typeface="Söhne"/>
              </a:rPr>
              <a:t>The audience's significant online daily usage index (86.9%) makes social media an ideal channel for brand engagement and message delivery.</a:t>
            </a:r>
          </a:p>
          <a:p>
            <a:pPr marL="0" indent="0" algn="l">
              <a:buNone/>
            </a:pPr>
            <a:r>
              <a:rPr lang="en-US" sz="2400" dirty="0">
                <a:solidFill>
                  <a:schemeClr val="accent6">
                    <a:lumMod val="75000"/>
                  </a:schemeClr>
                </a:solidFill>
                <a:latin typeface="Söhne"/>
              </a:rPr>
              <a:t>Alignment with Information Gathering: </a:t>
            </a:r>
            <a:r>
              <a:rPr lang="en-US" sz="2400" dirty="0">
                <a:solidFill>
                  <a:srgbClr val="374151"/>
                </a:solidFill>
                <a:latin typeface="Söhne"/>
              </a:rPr>
              <a:t>The emphasis on information gathering and online research (62.0% and 52.0% respectively) aligns with social media's ability to provide detailed product information and reviews.</a:t>
            </a:r>
          </a:p>
          <a:p>
            <a:pPr marL="0" indent="0" algn="l">
              <a:buNone/>
            </a:pPr>
            <a:r>
              <a:rPr lang="en-US" sz="2400" dirty="0">
                <a:solidFill>
                  <a:schemeClr val="accent6">
                    <a:lumMod val="75000"/>
                  </a:schemeClr>
                </a:solidFill>
                <a:latin typeface="Söhne"/>
              </a:rPr>
              <a:t>Digital Advertising Effectiveness: </a:t>
            </a:r>
            <a:r>
              <a:rPr lang="en-US" sz="2400" dirty="0">
                <a:solidFill>
                  <a:srgbClr val="374151"/>
                </a:solidFill>
                <a:latin typeface="Söhne"/>
              </a:rPr>
              <a:t>The digitally engaged audience is more receptive to digital advertising, making social media campaigns a powerful tool for promoting Nike running shoes.</a:t>
            </a:r>
          </a:p>
          <a:p>
            <a:pPr marL="0" indent="0" algn="l">
              <a:buNone/>
            </a:pPr>
            <a:r>
              <a:rPr lang="en-US" sz="2400" dirty="0">
                <a:solidFill>
                  <a:srgbClr val="374151"/>
                </a:solidFill>
                <a:latin typeface="Söhne"/>
              </a:rPr>
              <a:t>Sustainability Emphasis: Seamlessly integrate sustainability messaging into social media content, resonating with the environmentally conscious preferences of health-conscious consumers and fostering a positive brand image.</a:t>
            </a:r>
          </a:p>
        </p:txBody>
      </p:sp>
    </p:spTree>
    <p:extLst>
      <p:ext uri="{BB962C8B-B14F-4D97-AF65-F5344CB8AC3E}">
        <p14:creationId xmlns:p14="http://schemas.microsoft.com/office/powerpoint/2010/main" val="40445667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5823-734E-D4CB-8DA1-9BE4C9D110AA}"/>
              </a:ext>
            </a:extLst>
          </p:cNvPr>
          <p:cNvSpPr txBox="1">
            <a:spLocks/>
          </p:cNvSpPr>
          <p:nvPr/>
        </p:nvSpPr>
        <p:spPr>
          <a:xfrm>
            <a:off x="807067" y="488515"/>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rgbClr val="0887A4"/>
                </a:solidFill>
                <a:latin typeface="Roboto" panose="02000000000000000000" pitchFamily="2" charset="0"/>
                <a:ea typeface="Roboto" panose="02000000000000000000" pitchFamily="2" charset="0"/>
                <a:cs typeface="Open Sans" panose="020B0606030504020204" pitchFamily="34" charset="0"/>
              </a:defRPr>
            </a:lvl1pPr>
          </a:lstStyle>
          <a:p>
            <a:pPr>
              <a:spcAft>
                <a:spcPts val="600"/>
              </a:spcAft>
            </a:pPr>
            <a:r>
              <a:rPr lang="en-US" b="1" kern="1200" dirty="0">
                <a:latin typeface="Roboto" panose="02000000000000000000" pitchFamily="2" charset="0"/>
                <a:ea typeface="Roboto" panose="02000000000000000000" pitchFamily="2" charset="0"/>
                <a:cs typeface="Open Sans" panose="020B0606030504020204" pitchFamily="34" charset="0"/>
              </a:rPr>
              <a:t>Conclusion</a:t>
            </a:r>
          </a:p>
        </p:txBody>
      </p:sp>
      <p:sp>
        <p:nvSpPr>
          <p:cNvPr id="3" name="Content Placeholder 2">
            <a:extLst>
              <a:ext uri="{FF2B5EF4-FFF2-40B4-BE49-F238E27FC236}">
                <a16:creationId xmlns:a16="http://schemas.microsoft.com/office/drawing/2014/main" id="{FCD2A1D6-8BBB-2350-777C-C8BFCBEAAA9E}"/>
              </a:ext>
            </a:extLst>
          </p:cNvPr>
          <p:cNvSpPr txBox="1">
            <a:spLocks/>
          </p:cNvSpPr>
          <p:nvPr/>
        </p:nvSpPr>
        <p:spPr>
          <a:xfrm>
            <a:off x="649984" y="1678488"/>
            <a:ext cx="7617194" cy="45718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2400" b="1" i="0" dirty="0">
              <a:solidFill>
                <a:schemeClr val="accent6">
                  <a:lumMod val="75000"/>
                </a:schemeClr>
              </a:solidFill>
              <a:effectLst/>
              <a:latin typeface="Söhne"/>
            </a:endParaRPr>
          </a:p>
          <a:p>
            <a:pPr algn="l">
              <a:buFont typeface="Arial" panose="020B0604020202020204" pitchFamily="34" charset="0"/>
              <a:buChar char="•"/>
            </a:pPr>
            <a:r>
              <a:rPr lang="en-US" sz="2400" dirty="0">
                <a:solidFill>
                  <a:schemeClr val="accent6">
                    <a:lumMod val="75000"/>
                  </a:schemeClr>
                </a:solidFill>
                <a:latin typeface="Söhne"/>
              </a:rPr>
              <a:t>Strategic Alignment: </a:t>
            </a:r>
            <a:r>
              <a:rPr lang="en-US" sz="2400" dirty="0">
                <a:solidFill>
                  <a:srgbClr val="374151"/>
                </a:solidFill>
                <a:latin typeface="Söhne"/>
              </a:rPr>
              <a:t>By harnessing the insights from </a:t>
            </a:r>
            <a:r>
              <a:rPr lang="en-US" sz="2400" dirty="0" err="1">
                <a:solidFill>
                  <a:srgbClr val="374151"/>
                </a:solidFill>
                <a:latin typeface="Söhne"/>
              </a:rPr>
              <a:t>Envision's</a:t>
            </a:r>
            <a:r>
              <a:rPr lang="en-US" sz="2400" dirty="0">
                <a:solidFill>
                  <a:srgbClr val="374151"/>
                </a:solidFill>
                <a:latin typeface="Söhne"/>
              </a:rPr>
              <a:t> data, Nike's communication strategies are meticulously tailored to resonate with the values and behaviors of the target audience.</a:t>
            </a:r>
          </a:p>
          <a:p>
            <a:pPr algn="l">
              <a:buFont typeface="Arial" panose="020B0604020202020204" pitchFamily="34" charset="0"/>
              <a:buChar char="•"/>
            </a:pPr>
            <a:r>
              <a:rPr lang="en-US" sz="2400" dirty="0">
                <a:solidFill>
                  <a:schemeClr val="accent6">
                    <a:lumMod val="75000"/>
                  </a:schemeClr>
                </a:solidFill>
                <a:latin typeface="Söhne"/>
              </a:rPr>
              <a:t>Digital Engagement Focus: </a:t>
            </a:r>
            <a:r>
              <a:rPr lang="en-US" sz="2400" dirty="0">
                <a:solidFill>
                  <a:srgbClr val="374151"/>
                </a:solidFill>
                <a:latin typeface="Söhne"/>
              </a:rPr>
              <a:t>The strategies strategically cater to the digital engagement habits and online research tendencies of the audience, fostering meaningful interactions and enhancing the brand's online presence.</a:t>
            </a:r>
          </a:p>
          <a:p>
            <a:pPr algn="l">
              <a:buFont typeface="Arial" panose="020B0604020202020204" pitchFamily="34" charset="0"/>
              <a:buChar char="•"/>
            </a:pPr>
            <a:r>
              <a:rPr lang="en-US" sz="2400" dirty="0">
                <a:solidFill>
                  <a:schemeClr val="accent6">
                    <a:lumMod val="75000"/>
                  </a:schemeClr>
                </a:solidFill>
                <a:latin typeface="Söhne"/>
              </a:rPr>
              <a:t>Driving Growth: </a:t>
            </a:r>
            <a:r>
              <a:rPr lang="en-US" sz="2400" dirty="0">
                <a:solidFill>
                  <a:srgbClr val="374151"/>
                </a:solidFill>
                <a:latin typeface="Söhne"/>
              </a:rPr>
              <a:t>This comprehensive approach effectively engages potential customers, addresses their preferences, and ultimately contributes to the realization of Nike's growth objectives in the dynamic athletic footwear and apparel market.</a:t>
            </a:r>
          </a:p>
        </p:txBody>
      </p:sp>
    </p:spTree>
    <p:extLst>
      <p:ext uri="{BB962C8B-B14F-4D97-AF65-F5344CB8AC3E}">
        <p14:creationId xmlns:p14="http://schemas.microsoft.com/office/powerpoint/2010/main" val="25414774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title"/>
          </p:nvPr>
        </p:nvSpPr>
        <p:spPr>
          <a:xfrm>
            <a:off x="795921" y="1907236"/>
            <a:ext cx="9207061" cy="3717709"/>
          </a:xfrm>
        </p:spPr>
        <p:txBody>
          <a:bodyPr>
            <a:normAutofit fontScale="90000"/>
          </a:bodyPr>
          <a:lstStyle/>
          <a:p>
            <a:pPr algn="l">
              <a:lnSpc>
                <a:spcPts val="3779"/>
              </a:lnSpc>
              <a:spcBef>
                <a:spcPts val="0"/>
              </a:spcBef>
              <a:defRPr/>
            </a:pPr>
            <a:r>
              <a:rPr lang="en-US" sz="2400" b="1" dirty="0">
                <a:solidFill>
                  <a:srgbClr val="028EAA"/>
                </a:solidFill>
                <a:latin typeface="Times New Roman" panose="02020603050405020304" pitchFamily="18" charset="0"/>
                <a:cs typeface="Times New Roman" panose="02020603050405020304" pitchFamily="18" charset="0"/>
              </a:rPr>
              <a:t>Develop a New Nike Running Shoe Product</a:t>
            </a:r>
            <a:br>
              <a:rPr lang="en-US" sz="2400" b="1" dirty="0">
                <a:solidFill>
                  <a:srgbClr val="028EAA"/>
                </a:solidFill>
                <a:latin typeface="Times New Roman" panose="02020603050405020304" pitchFamily="18" charset="0"/>
                <a:cs typeface="Times New Roman" panose="02020603050405020304" pitchFamily="18" charset="0"/>
              </a:rPr>
            </a:br>
            <a:r>
              <a:rPr kumimoji="0" lang="en-US" sz="2400" b="0" i="0" u="none" strike="noStrike" kern="1200" cap="none" spc="0" normalizeH="0" baseline="0" noProof="0" dirty="0">
                <a:ln>
                  <a:noFill/>
                </a:ln>
                <a:solidFill>
                  <a:srgbClr val="028EAA"/>
                </a:solidFill>
                <a:effectLst/>
                <a:uLnTx/>
                <a:uFillTx/>
                <a:latin typeface="Times New Roman" panose="02020603050405020304" pitchFamily="18" charset="0"/>
                <a:ea typeface="+mn-ea"/>
                <a:cs typeface="Times New Roman" panose="02020603050405020304" pitchFamily="18" charset="0"/>
              </a:rPr>
              <a:t>Develop the </a:t>
            </a:r>
            <a:r>
              <a:rPr lang="en-US" sz="2400" dirty="0">
                <a:solidFill>
                  <a:srgbClr val="028EAA"/>
                </a:solidFill>
                <a:latin typeface="Times New Roman" panose="02020603050405020304" pitchFamily="18" charset="0"/>
                <a:ea typeface="Times New Roman" panose="02020603050405020304" pitchFamily="18" charset="0"/>
                <a:cs typeface="Times New Roman" panose="02020603050405020304" pitchFamily="18" charset="0"/>
              </a:rPr>
              <a:t>Nike GreenStride Runner.</a:t>
            </a:r>
            <a:b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b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 next-generation running shoe that provides great performance, unsurpassed comfort, and more sustainability while accommodating to changing demands and preferences of running sportspersons and health-conscious customers.</a:t>
            </a:r>
            <a:br>
              <a:rPr kumimoji="0" lang="en-US" sz="2699" b="0" i="0" u="none" strike="noStrike" kern="1200" cap="none" spc="0" normalizeH="0" baseline="0" noProof="0" dirty="0">
                <a:ln>
                  <a:noFill/>
                </a:ln>
                <a:solidFill>
                  <a:srgbClr val="000000"/>
                </a:solidFill>
                <a:effectLst/>
                <a:uLnTx/>
                <a:uFillTx/>
                <a:latin typeface="Libre Franklin Light"/>
                <a:ea typeface="+mn-ea"/>
                <a:cs typeface="+mn-cs"/>
              </a:rPr>
            </a:br>
            <a:br>
              <a:rPr lang="en-US" sz="1800" b="1" dirty="0">
                <a:solidFill>
                  <a:srgbClr val="000000"/>
                </a:solidFill>
                <a:latin typeface="Times New Roman" panose="02020603050405020304" pitchFamily="18" charset="0"/>
                <a:cs typeface="Times New Roman" panose="02020603050405020304" pitchFamily="18" charset="0"/>
              </a:rPr>
            </a:br>
            <a:endParaRPr lang="en-US" sz="1800" b="1" dirty="0">
              <a:solidFill>
                <a:srgbClr val="00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4D7A333-DBED-05C6-1CFB-219315C08754}"/>
              </a:ext>
            </a:extLst>
          </p:cNvPr>
          <p:cNvSpPr txBox="1"/>
          <p:nvPr/>
        </p:nvSpPr>
        <p:spPr>
          <a:xfrm>
            <a:off x="2784764" y="457200"/>
            <a:ext cx="5264727" cy="830997"/>
          </a:xfrm>
          <a:prstGeom prst="rect">
            <a:avLst/>
          </a:prstGeom>
          <a:noFill/>
        </p:spPr>
        <p:txBody>
          <a:bodyPr wrap="square" rtlCol="0">
            <a:spAutoFit/>
          </a:bodyPr>
          <a:lstStyle/>
          <a:p>
            <a:pPr algn="ctr"/>
            <a:r>
              <a:rPr lang="en-US" sz="4800" b="1" dirty="0">
                <a:solidFill>
                  <a:srgbClr val="038B7B"/>
                </a:solidFill>
                <a:latin typeface="Times New Roman" panose="02020603050405020304" pitchFamily="18" charset="0"/>
                <a:cs typeface="Times New Roman" panose="02020603050405020304" pitchFamily="18" charset="0"/>
              </a:rPr>
              <a:t>Conclusion</a:t>
            </a:r>
            <a:endParaRPr lang="en-CA" sz="4800" dirty="0">
              <a:solidFill>
                <a:srgbClr val="038B7B"/>
              </a:solidFill>
            </a:endParaRPr>
          </a:p>
        </p:txBody>
      </p:sp>
    </p:spTree>
    <p:extLst>
      <p:ext uri="{BB962C8B-B14F-4D97-AF65-F5344CB8AC3E}">
        <p14:creationId xmlns:p14="http://schemas.microsoft.com/office/powerpoint/2010/main" val="13347035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3178969" y="1947522"/>
            <a:ext cx="4873625" cy="1709737"/>
          </a:xfrm>
        </p:spPr>
        <p:txBody>
          <a:bodyPr>
            <a:normAutofit/>
          </a:bodyPr>
          <a:lstStyle/>
          <a:p>
            <a:r>
              <a:rPr lang="en-US" sz="6000" b="1" dirty="0">
                <a:latin typeface="Times New Roman" panose="02020603050405020304" pitchFamily="18" charset="0"/>
                <a:cs typeface="Times New Roman" panose="02020603050405020304" pitchFamily="18" charset="0"/>
              </a:rPr>
              <a:t>Thank you</a:t>
            </a:r>
          </a:p>
        </p:txBody>
      </p:sp>
      <p:sp>
        <p:nvSpPr>
          <p:cNvPr id="7" name="Subtitle 6">
            <a:extLst>
              <a:ext uri="{FF2B5EF4-FFF2-40B4-BE49-F238E27FC236}">
                <a16:creationId xmlns:a16="http://schemas.microsoft.com/office/drawing/2014/main" id="{0AD43A6E-1C09-274C-1900-341F38768D48}"/>
              </a:ext>
            </a:extLst>
          </p:cNvPr>
          <p:cNvSpPr>
            <a:spLocks noGrp="1"/>
          </p:cNvSpPr>
          <p:nvPr>
            <p:ph type="subTitle" idx="4294967295"/>
          </p:nvPr>
        </p:nvSpPr>
        <p:spPr>
          <a:xfrm>
            <a:off x="6096000" y="4055609"/>
            <a:ext cx="3913188" cy="1884362"/>
          </a:xfrm>
        </p:spPr>
        <p:txBody>
          <a:bodyPr>
            <a:normAutofit lnSpcReduction="10000"/>
          </a:bodyPr>
          <a:lstStyle/>
          <a:p>
            <a:pPr marL="457200" lvl="1" indent="0">
              <a:buNone/>
            </a:pPr>
            <a:r>
              <a:rPr lang="en-CA" sz="2400" b="1" dirty="0">
                <a:latin typeface="Calibri" panose="020F0502020204030204" pitchFamily="34" charset="0"/>
                <a:ea typeface="Calibri" panose="020F0502020204030204" pitchFamily="34" charset="0"/>
                <a:cs typeface="Calibri" panose="020F0502020204030204" pitchFamily="34" charset="0"/>
              </a:rPr>
              <a:t>FROM TEAM 4</a:t>
            </a:r>
          </a:p>
          <a:p>
            <a:pPr marL="457200" lvl="1" indent="0">
              <a:buNone/>
            </a:pPr>
            <a:r>
              <a:rPr lang="en-CA" sz="2400" b="1" dirty="0" err="1">
                <a:latin typeface="Calibri" panose="020F0502020204030204" pitchFamily="34" charset="0"/>
                <a:ea typeface="Calibri" panose="020F0502020204030204" pitchFamily="34" charset="0"/>
                <a:cs typeface="Calibri" panose="020F0502020204030204" pitchFamily="34" charset="0"/>
              </a:rPr>
              <a:t>Kunfayat</a:t>
            </a:r>
            <a:r>
              <a:rPr lang="en-CA" sz="2400" b="1" dirty="0">
                <a:latin typeface="Calibri" panose="020F0502020204030204" pitchFamily="34" charset="0"/>
                <a:ea typeface="Calibri" panose="020F0502020204030204" pitchFamily="34" charset="0"/>
                <a:cs typeface="Calibri" panose="020F0502020204030204" pitchFamily="34" charset="0"/>
              </a:rPr>
              <a:t> </a:t>
            </a:r>
            <a:r>
              <a:rPr lang="en-CA" sz="2400" b="1" dirty="0" err="1">
                <a:latin typeface="Calibri" panose="020F0502020204030204" pitchFamily="34" charset="0"/>
                <a:ea typeface="Calibri" panose="020F0502020204030204" pitchFamily="34" charset="0"/>
                <a:cs typeface="Calibri" panose="020F0502020204030204" pitchFamily="34" charset="0"/>
              </a:rPr>
              <a:t>Adekanmbi</a:t>
            </a:r>
            <a:endParaRPr lang="en-CA" sz="2400" b="1"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CA" sz="2400" b="1" dirty="0">
                <a:latin typeface="Calibri" panose="020F0502020204030204" pitchFamily="34" charset="0"/>
                <a:ea typeface="Calibri" panose="020F0502020204030204" pitchFamily="34" charset="0"/>
                <a:cs typeface="Calibri" panose="020F0502020204030204" pitchFamily="34" charset="0"/>
              </a:rPr>
              <a:t>Neeraj Mehta</a:t>
            </a:r>
          </a:p>
          <a:p>
            <a:pPr marL="457200" lvl="1" indent="0">
              <a:buNone/>
            </a:pPr>
            <a:r>
              <a:rPr lang="en-CA" sz="2400" b="1" dirty="0">
                <a:latin typeface="Calibri" panose="020F0502020204030204" pitchFamily="34" charset="0"/>
                <a:ea typeface="Calibri" panose="020F0502020204030204" pitchFamily="34" charset="0"/>
                <a:cs typeface="Calibri" panose="020F0502020204030204" pitchFamily="34" charset="0"/>
              </a:rPr>
              <a:t>Sindhu </a:t>
            </a:r>
            <a:r>
              <a:rPr lang="en-CA" sz="2400" b="1" dirty="0" err="1">
                <a:latin typeface="Calibri" panose="020F0502020204030204" pitchFamily="34" charset="0"/>
                <a:ea typeface="Calibri" panose="020F0502020204030204" pitchFamily="34" charset="0"/>
                <a:cs typeface="Calibri" panose="020F0502020204030204" pitchFamily="34" charset="0"/>
              </a:rPr>
              <a:t>Chakravaram</a:t>
            </a:r>
            <a:endParaRPr lang="en-CA" sz="2400" b="1" dirty="0">
              <a:latin typeface="Calibri" panose="020F0502020204030204" pitchFamily="34" charset="0"/>
              <a:ea typeface="Calibri" panose="020F0502020204030204" pitchFamily="34" charset="0"/>
              <a:cs typeface="Calibri" panose="020F0502020204030204" pitchFamily="34" charset="0"/>
            </a:endParaRPr>
          </a:p>
          <a:p>
            <a:pPr marL="457200" lvl="1" indent="0">
              <a:buNone/>
            </a:pPr>
            <a:r>
              <a:rPr lang="en-CA" sz="2400" b="1" dirty="0">
                <a:latin typeface="Calibri" panose="020F0502020204030204" pitchFamily="34" charset="0"/>
                <a:ea typeface="Calibri" panose="020F0502020204030204" pitchFamily="34" charset="0"/>
                <a:cs typeface="Calibri" panose="020F0502020204030204" pitchFamily="34" charset="0"/>
              </a:rPr>
              <a:t>Shola </a:t>
            </a:r>
            <a:r>
              <a:rPr lang="en-CA" sz="2400" b="1" dirty="0" err="1">
                <a:latin typeface="Calibri" panose="020F0502020204030204" pitchFamily="34" charset="0"/>
                <a:ea typeface="Calibri" panose="020F0502020204030204" pitchFamily="34" charset="0"/>
                <a:cs typeface="Calibri" panose="020F0502020204030204" pitchFamily="34" charset="0"/>
              </a:rPr>
              <a:t>Fabiyi</a:t>
            </a:r>
            <a:endParaRPr lang="en-CA"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75833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4294967295"/>
          </p:nvPr>
        </p:nvSpPr>
        <p:spPr>
          <a:xfrm>
            <a:off x="445764" y="2008939"/>
            <a:ext cx="3246438" cy="3986212"/>
          </a:xfrm>
        </p:spPr>
        <p:txBody>
          <a:bodyPr/>
          <a:lstStyle/>
          <a:p>
            <a:r>
              <a:rPr lang="en-US" dirty="0">
                <a:latin typeface="Times New Roman" panose="02020603050405020304" pitchFamily="18" charset="0"/>
                <a:cs typeface="Times New Roman" panose="02020603050405020304" pitchFamily="18" charset="0"/>
              </a:rPr>
              <a:t>Other leisure activities</a:t>
            </a:r>
            <a:r>
              <a:rPr lang="en-US" dirty="0"/>
              <a:t>​</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4294967295"/>
          </p:nvPr>
        </p:nvSpPr>
        <p:spPr>
          <a:xfrm>
            <a:off x="445764" y="2953909"/>
            <a:ext cx="3246437" cy="3824686"/>
          </a:xfrm>
        </p:spPr>
        <p:txBody>
          <a:bodyPr>
            <a:noAutofit/>
          </a:bodyPr>
          <a:lstStyle/>
          <a:p>
            <a:r>
              <a:rPr lang="en-US" sz="2000" dirty="0">
                <a:latin typeface="Times New Roman" panose="02020603050405020304" pitchFamily="18" charset="0"/>
                <a:cs typeface="Times New Roman" panose="02020603050405020304" pitchFamily="18" charset="0"/>
              </a:rPr>
              <a:t>The target group has a somewhat high representation (21.1%) when related to the benchmark (Index: 100). </a:t>
            </a:r>
          </a:p>
          <a:p>
            <a:r>
              <a:rPr lang="en-US" sz="2000" dirty="0">
                <a:latin typeface="Times New Roman" panose="02020603050405020304" pitchFamily="18" charset="0"/>
                <a:cs typeface="Times New Roman" panose="02020603050405020304" pitchFamily="18" charset="0"/>
              </a:rPr>
              <a:t>This implies that they actively engage in diverse leisure activities beyond the specific categories mentioned, indicating varying and well-rounded lifestyles.</a:t>
            </a:r>
          </a:p>
          <a:p>
            <a:endParaRPr lang="en-US" sz="2000"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4294967295"/>
          </p:nvPr>
        </p:nvSpPr>
        <p:spPr>
          <a:xfrm>
            <a:off x="7501510" y="2016162"/>
            <a:ext cx="3246437" cy="3986212"/>
          </a:xfrm>
        </p:spPr>
        <p:txBody>
          <a:bodyPr/>
          <a:lstStyle/>
          <a:p>
            <a:r>
              <a:rPr lang="en-US" dirty="0">
                <a:latin typeface="Times New Roman" panose="02020603050405020304" pitchFamily="18" charset="0"/>
                <a:cs typeface="Times New Roman" panose="02020603050405020304" pitchFamily="18" charset="0"/>
              </a:rPr>
              <a:t>Carnivals/fairs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4294967295"/>
          </p:nvPr>
        </p:nvSpPr>
        <p:spPr>
          <a:xfrm>
            <a:off x="3943820" y="2771939"/>
            <a:ext cx="2743200" cy="2784475"/>
          </a:xfrm>
        </p:spPr>
        <p:txBody>
          <a:bodyPr>
            <a:noAutofit/>
          </a:bodyPr>
          <a:lstStyle/>
          <a:p>
            <a:r>
              <a:rPr lang="en-US" sz="2000" dirty="0">
                <a:latin typeface="Times New Roman" panose="02020603050405020304" pitchFamily="18" charset="0"/>
                <a:cs typeface="Times New Roman" panose="02020603050405020304" pitchFamily="18" charset="0"/>
              </a:rPr>
              <a:t>This group has a representation a little above average (13.8%) when measured against the benchmark (Index: 95). </a:t>
            </a:r>
          </a:p>
          <a:p>
            <a:r>
              <a:rPr lang="en-US" sz="2000" dirty="0">
                <a:latin typeface="Times New Roman" panose="02020603050405020304" pitchFamily="18" charset="0"/>
                <a:cs typeface="Times New Roman" panose="02020603050405020304" pitchFamily="18" charset="0"/>
              </a:rPr>
              <a:t>This reveals a moderate interest in visiting carnivals and fairs as part of their leisure activities</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4294967295"/>
          </p:nvPr>
        </p:nvSpPr>
        <p:spPr>
          <a:xfrm>
            <a:off x="4050976" y="2008357"/>
            <a:ext cx="3097969" cy="494476"/>
          </a:xfrm>
        </p:spPr>
        <p:txBody>
          <a:bodyPr/>
          <a:lstStyle/>
          <a:p>
            <a:r>
              <a:rPr lang="en-US" dirty="0">
                <a:latin typeface="Times New Roman" panose="02020603050405020304" pitchFamily="18" charset="0"/>
                <a:cs typeface="Times New Roman" panose="02020603050405020304" pitchFamily="18" charset="0"/>
              </a:rPr>
              <a:t>Historical sites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4294967295"/>
          </p:nvPr>
        </p:nvSpPr>
        <p:spPr>
          <a:xfrm>
            <a:off x="7501510" y="2771939"/>
            <a:ext cx="2598454" cy="3642716"/>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The target group has a depiction slightly above average (13.6%) when related to the benchmark (Index: 94). This shows a fair interest in visiting historical sites, implying a desire for cultural enrichment and appreciation.</a:t>
            </a:r>
          </a:p>
        </p:txBody>
      </p:sp>
      <p:sp>
        <p:nvSpPr>
          <p:cNvPr id="9" name="Title 1">
            <a:extLst>
              <a:ext uri="{FF2B5EF4-FFF2-40B4-BE49-F238E27FC236}">
                <a16:creationId xmlns:a16="http://schemas.microsoft.com/office/drawing/2014/main" id="{C17F35D3-A5E9-5372-36CF-C246974B1FEB}"/>
              </a:ext>
            </a:extLst>
          </p:cNvPr>
          <p:cNvSpPr txBox="1">
            <a:spLocks/>
          </p:cNvSpPr>
          <p:nvPr/>
        </p:nvSpPr>
        <p:spPr>
          <a:xfrm>
            <a:off x="495300" y="1049201"/>
            <a:ext cx="9912096" cy="49447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just"/>
            <a:r>
              <a:rPr lang="en-US" sz="2400" dirty="0">
                <a:latin typeface="Times New Roman" panose="02020603050405020304" pitchFamily="18" charset="0"/>
                <a:cs typeface="Times New Roman" panose="02020603050405020304" pitchFamily="18" charset="0"/>
              </a:rPr>
              <a:t>Top Local Attractions &amp; Destinations:</a:t>
            </a:r>
          </a:p>
        </p:txBody>
      </p:sp>
      <p:sp>
        <p:nvSpPr>
          <p:cNvPr id="12" name="Title 1">
            <a:extLst>
              <a:ext uri="{FF2B5EF4-FFF2-40B4-BE49-F238E27FC236}">
                <a16:creationId xmlns:a16="http://schemas.microsoft.com/office/drawing/2014/main" id="{6F6BD0B3-F2BC-F06A-2609-853C5C64E811}"/>
              </a:ext>
            </a:extLst>
          </p:cNvPr>
          <p:cNvSpPr txBox="1">
            <a:spLocks/>
          </p:cNvSpPr>
          <p:nvPr/>
        </p:nvSpPr>
        <p:spPr>
          <a:xfrm>
            <a:off x="685800" y="261375"/>
            <a:ext cx="11010900" cy="101498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Variable 1: Sports &amp; Leisure Overview – Attend</a:t>
            </a:r>
          </a:p>
        </p:txBody>
      </p:sp>
    </p:spTree>
    <p:extLst>
      <p:ext uri="{BB962C8B-B14F-4D97-AF65-F5344CB8AC3E}">
        <p14:creationId xmlns:p14="http://schemas.microsoft.com/office/powerpoint/2010/main" val="309524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52945"/>
            <a:ext cx="9504218" cy="5943599"/>
          </a:xfrm>
        </p:spPr>
        <p:txBody>
          <a:bodyPr>
            <a:normAutofit/>
          </a:bodyPr>
          <a:lstStyle/>
          <a:p>
            <a:pPr marL="0" indent="0" algn="l">
              <a:buNone/>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Strengths: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Strong brand reputation and recognition globally.</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Innovative technology in shoe design and materials.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Extensive product line and vast distribution network.</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High-quality and durable products.</a:t>
            </a:r>
            <a:endParaRPr lang="en-CA" dirty="0">
              <a:latin typeface="Times New Roman" panose="02020603050405020304" pitchFamily="18" charset="0"/>
              <a:ea typeface="Calibri" panose="020F0502020204030204" pitchFamily="34" charset="0"/>
              <a:cs typeface="Times New Roman" panose="02020603050405020304" pitchFamily="18" charset="0"/>
            </a:endParaRPr>
          </a:p>
          <a:p>
            <a:pPr marL="0" indent="0" algn="l">
              <a:buNone/>
            </a:pP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Weaknesses: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Some products might be considered relatively expensive.</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Vulnerability to fluctuations in raw material costs.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Reliance on fashion trends, which could impact demand.</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CA"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842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52945"/>
            <a:ext cx="9504218" cy="5943599"/>
          </a:xfrm>
        </p:spPr>
        <p:txBody>
          <a:bodyPr>
            <a:normAutofit/>
          </a:bodyPr>
          <a:lstStyle/>
          <a:p>
            <a:pPr marL="0" indent="0" algn="l">
              <a:buNone/>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Opportunities: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Growing global health and fitness trends.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Expansion into emerging markets with increasing disposable income.</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Diversification into other sports-related products.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l">
              <a:buNone/>
            </a:pP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Threats: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Intense competition from other running shoe brands.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Economic downturns affecting consumer spending.</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Increasing concerns over sustainable and ethical practices.</a:t>
            </a:r>
            <a:endParaRPr lang="en-US" dirty="0"/>
          </a:p>
        </p:txBody>
      </p:sp>
    </p:spTree>
    <p:extLst>
      <p:ext uri="{BB962C8B-B14F-4D97-AF65-F5344CB8AC3E}">
        <p14:creationId xmlns:p14="http://schemas.microsoft.com/office/powerpoint/2010/main" val="206710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2219416" y="1376039"/>
            <a:ext cx="4678534" cy="1899821"/>
          </a:xfrm>
        </p:spPr>
        <p:txBody>
          <a:bodyPr/>
          <a:lstStyle/>
          <a:p>
            <a:r>
              <a:rPr lang="en-US" sz="2400" b="1" dirty="0">
                <a:latin typeface="Times New Roman" panose="02020603050405020304" pitchFamily="18" charset="0"/>
                <a:cs typeface="Times New Roman" panose="02020603050405020304" pitchFamily="18" charset="0"/>
                <a:sym typeface="DM Sans Medium"/>
              </a:rPr>
              <a:t>STEEP Analysis</a:t>
            </a:r>
            <a:br>
              <a:rPr lang="en-US" dirty="0">
                <a:sym typeface="DM Sans Medium"/>
              </a:rPr>
            </a:br>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pic>
        <p:nvPicPr>
          <p:cNvPr id="12" name="Content Placeholder 11" descr="A picture containing screenshot, graphics, colorfulness, graphic design&#10;&#10;Description automatically generated">
            <a:extLst>
              <a:ext uri="{FF2B5EF4-FFF2-40B4-BE49-F238E27FC236}">
                <a16:creationId xmlns:a16="http://schemas.microsoft.com/office/drawing/2014/main" id="{1CB12895-79E3-ECD4-1FB5-120DEF2508C7}"/>
              </a:ext>
            </a:extLst>
          </p:cNvPr>
          <p:cNvPicPr>
            <a:picLocks noGrp="1" noChangeAspect="1"/>
          </p:cNvPicPr>
          <p:nvPr>
            <p:ph idx="1"/>
          </p:nvPr>
        </p:nvPicPr>
        <p:blipFill>
          <a:blip r:embed="rId3"/>
          <a:stretch>
            <a:fillRect/>
          </a:stretch>
        </p:blipFill>
        <p:spPr>
          <a:xfrm>
            <a:off x="1390650" y="2705608"/>
            <a:ext cx="5507300" cy="1905604"/>
          </a:xfrm>
          <a:prstGeom prst="rect">
            <a:avLst/>
          </a:prstGeom>
        </p:spPr>
      </p:pic>
      <p:pic>
        <p:nvPicPr>
          <p:cNvPr id="33" name="Picture 32" descr="A chart of different colored squares&#10;&#10;Description automatically generated with medium confidence">
            <a:extLst>
              <a:ext uri="{FF2B5EF4-FFF2-40B4-BE49-F238E27FC236}">
                <a16:creationId xmlns:a16="http://schemas.microsoft.com/office/drawing/2014/main" id="{4D8FD037-0CE9-CDCB-AC21-AD68EFB128C8}"/>
              </a:ext>
            </a:extLst>
          </p:cNvPr>
          <p:cNvPicPr>
            <a:picLocks noChangeAspect="1"/>
          </p:cNvPicPr>
          <p:nvPr/>
        </p:nvPicPr>
        <p:blipFill>
          <a:blip r:embed="rId4"/>
          <a:stretch>
            <a:fillRect/>
          </a:stretch>
        </p:blipFill>
        <p:spPr>
          <a:xfrm>
            <a:off x="8296656" y="0"/>
            <a:ext cx="3977043" cy="6858000"/>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109" y="457200"/>
            <a:ext cx="9504218" cy="5943599"/>
          </a:xfrm>
        </p:spPr>
        <p:txBody>
          <a:bodyPr>
            <a:normAutofit fontScale="92500" lnSpcReduction="10000"/>
          </a:bodyPr>
          <a:lstStyle/>
          <a:p>
            <a:pPr>
              <a:lnSpc>
                <a:spcPct val="107000"/>
              </a:lnSpc>
              <a:spcAft>
                <a:spcPts val="800"/>
              </a:spcAft>
              <a:buFont typeface="Arial" panose="020B0604020202020204" pitchFamily="34" charset="0"/>
              <a:buChar char="•"/>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Social:</a:t>
            </a:r>
            <a:endParaRPr lang="en-CA"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Growing interest in fitness and wellness.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Changing consumer preferences for sustainable and eco-friendly products.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Technological:</a:t>
            </a:r>
            <a:endParaRPr lang="en-CA"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Advancements in materials and manufacturing techniques.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E-commerce and digital marketing opportunities.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Arial" panose="020B0604020202020204" pitchFamily="34" charset="0"/>
              <a:buChar char="•"/>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Economic:</a:t>
            </a:r>
            <a:endParaRPr lang="en-CA"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Economic stability impacting consumer purchasing power.</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Currency fluctuations affecting international revenues.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buFont typeface="Arial" panose="020B0604020202020204" pitchFamily="34" charset="0"/>
              <a:buChar char="•"/>
            </a:pPr>
            <a:endParaRPr lang="en-US" dirty="0"/>
          </a:p>
        </p:txBody>
      </p:sp>
    </p:spTree>
    <p:extLst>
      <p:ext uri="{BB962C8B-B14F-4D97-AF65-F5344CB8AC3E}">
        <p14:creationId xmlns:p14="http://schemas.microsoft.com/office/powerpoint/2010/main" val="215254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52945"/>
            <a:ext cx="9504218" cy="5943599"/>
          </a:xfrm>
        </p:spPr>
        <p:txBody>
          <a:bodyPr>
            <a:normAutofit/>
          </a:bodyPr>
          <a:lstStyle/>
          <a:p>
            <a:pPr marL="0" indent="0" algn="l">
              <a:buNone/>
            </a:pP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Environmental:</a:t>
            </a:r>
            <a:br>
              <a:rPr lang="en-CA" sz="2800" b="1"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Pressure for eco-friendly production and sustainable sourcing.</a:t>
            </a:r>
            <a:b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CA"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buNone/>
            </a:pP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b="1" dirty="0">
                <a:effectLst/>
                <a:latin typeface="Times New Roman" panose="02020603050405020304" pitchFamily="18" charset="0"/>
                <a:ea typeface="Times New Roman" panose="02020603050405020304" pitchFamily="18" charset="0"/>
                <a:cs typeface="Times New Roman" panose="02020603050405020304" pitchFamily="18" charset="0"/>
              </a:rPr>
              <a:t>Political/Legal:</a:t>
            </a:r>
            <a:br>
              <a:rPr lang="en-CA" sz="2800" b="1"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Trade policies and tariffs affect international sales.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Government regulations related to product safety and labor practices.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Employment laws and regulations in various countries.</a:t>
            </a:r>
            <a:br>
              <a:rPr lang="en-CA" sz="20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930156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3" y="417376"/>
            <a:ext cx="8623663" cy="1325563"/>
          </a:xfrm>
        </p:spPr>
        <p:txBody>
          <a:bodyPr anchor="ctr">
            <a:normAutofit/>
          </a:bodyPr>
          <a:lstStyle/>
          <a:p>
            <a:r>
              <a:rPr lang="en-US" dirty="0"/>
              <a:t>Porter’s Five Forces</a:t>
            </a:r>
          </a:p>
        </p:txBody>
      </p:sp>
      <p:pic>
        <p:nvPicPr>
          <p:cNvPr id="4" name="Content Placeholder 4" descr="A diagram of competitive rivalry&#10;&#10;Description automatically generated">
            <a:extLst>
              <a:ext uri="{FF2B5EF4-FFF2-40B4-BE49-F238E27FC236}">
                <a16:creationId xmlns:a16="http://schemas.microsoft.com/office/drawing/2014/main" id="{BD410F8E-2B1F-189B-BD2C-165C881FF84E}"/>
              </a:ext>
            </a:extLst>
          </p:cNvPr>
          <p:cNvPicPr>
            <a:picLocks noGrp="1" noChangeAspect="1"/>
          </p:cNvPicPr>
          <p:nvPr>
            <p:ph idx="1"/>
          </p:nvPr>
        </p:nvPicPr>
        <p:blipFill>
          <a:blip r:embed="rId2"/>
          <a:stretch>
            <a:fillRect/>
          </a:stretch>
        </p:blipFill>
        <p:spPr>
          <a:xfrm>
            <a:off x="1741902" y="1841862"/>
            <a:ext cx="6201205" cy="4387352"/>
          </a:xfrm>
          <a:prstGeom prst="rect">
            <a:avLst/>
          </a:prstGeom>
          <a:noFill/>
        </p:spPr>
      </p:pic>
    </p:spTree>
    <p:extLst>
      <p:ext uri="{BB962C8B-B14F-4D97-AF65-F5344CB8AC3E}">
        <p14:creationId xmlns:p14="http://schemas.microsoft.com/office/powerpoint/2010/main" val="34474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1. Threat of New Entrants:</a:t>
            </a:r>
          </a:p>
        </p:txBody>
      </p:sp>
      <p:sp>
        <p:nvSpPr>
          <p:cNvPr id="3" name="Content Placeholder 2"/>
          <p:cNvSpPr>
            <a:spLocks noGrp="1"/>
          </p:cNvSpPr>
          <p:nvPr>
            <p:ph idx="1"/>
          </p:nvPr>
        </p:nvSpPr>
        <p:spPr>
          <a:xfrm>
            <a:off x="530672" y="1648692"/>
            <a:ext cx="8991600" cy="5209308"/>
          </a:xfrm>
        </p:spPr>
        <p:txBody>
          <a:bodyPr>
            <a:normAutofit/>
          </a:bodyPr>
          <a:lstStyle/>
          <a:p>
            <a:pPr marL="0" indent="0" algn="l">
              <a:buNone/>
            </a:pPr>
            <a:r>
              <a:rPr lang="en-CA" sz="28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Low to Moderate</a:t>
            </a:r>
            <a:br>
              <a:rPr lang="en-CA" sz="2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The running shoe industry requires significant investments in research and development, brand building, and marketing to compete effectively. Nike's strong brand presence and customer loyalty act as barriers for new entrants. Additionally, economies of scale and established supplier relationships give Nike a competitive advantage. However, there are relatively smaller brands that cater to niche markets and could pose a moderate threat.</a:t>
            </a:r>
            <a:br>
              <a:rPr lang="en-CA" sz="16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74936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890" y="1367126"/>
            <a:ext cx="9227127" cy="5209308"/>
          </a:xfrm>
        </p:spPr>
        <p:txBody>
          <a:bodyPr>
            <a:normAutofit/>
          </a:bodyPr>
          <a:lstStyle/>
          <a:p>
            <a:pPr marL="0" indent="0" algn="l">
              <a:buNone/>
            </a:pPr>
            <a:br>
              <a:rPr lang="en-US" dirty="0"/>
            </a:br>
            <a:r>
              <a:rPr lang="en-US" dirty="0"/>
              <a:t> </a:t>
            </a:r>
            <a:r>
              <a:rPr lang="en-US" b="1" dirty="0"/>
              <a:t>Moderate/Medium</a:t>
            </a:r>
            <a:br>
              <a:rPr lang="en-US" dirty="0"/>
            </a:br>
            <a:br>
              <a:rPr lang="en-US" dirty="0"/>
            </a:br>
            <a:r>
              <a:rPr lang="en-US" dirty="0"/>
              <a:t>Nike works with a network of suppliers globally. The bargaining power of suppliers is somewhat moderate due to the availability of alternative suppliers in different regions. However, Nike's scale and reputation enable the company to negotiate favorable terms with suppliers and maintain consistent quality in its products.</a:t>
            </a:r>
            <a:br>
              <a:rPr lang="en-US" dirty="0"/>
            </a:br>
            <a:endParaRPr lang="en-US" dirty="0"/>
          </a:p>
        </p:txBody>
      </p:sp>
      <p:sp>
        <p:nvSpPr>
          <p:cNvPr id="4" name="Title 1">
            <a:extLst>
              <a:ext uri="{FF2B5EF4-FFF2-40B4-BE49-F238E27FC236}">
                <a16:creationId xmlns:a16="http://schemas.microsoft.com/office/drawing/2014/main" id="{EEA35CAC-891C-E22B-2156-9479747D8ECB}"/>
              </a:ext>
            </a:extLst>
          </p:cNvPr>
          <p:cNvSpPr>
            <a:spLocks noGrp="1"/>
          </p:cNvSpPr>
          <p:nvPr>
            <p:ph type="title"/>
          </p:nvPr>
        </p:nvSpPr>
        <p:spPr>
          <a:xfrm>
            <a:off x="530672" y="0"/>
            <a:ext cx="8623663" cy="1325563"/>
          </a:xfrm>
        </p:spPr>
        <p:txBody>
          <a:bodyPr/>
          <a:lstStyle/>
          <a:p>
            <a:r>
              <a:rPr lang="en-US" dirty="0"/>
              <a:t>2. Bargaining Power of Suppliers:</a:t>
            </a:r>
          </a:p>
        </p:txBody>
      </p:sp>
    </p:spTree>
    <p:extLst>
      <p:ext uri="{BB962C8B-B14F-4D97-AF65-F5344CB8AC3E}">
        <p14:creationId xmlns:p14="http://schemas.microsoft.com/office/powerpoint/2010/main" val="381211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sz="2800" b="1" dirty="0"/>
              <a:t>Agenda </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a:xfrm>
            <a:off x="1062354" y="2469769"/>
            <a:ext cx="1622425" cy="1622425"/>
          </a:xfrm>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Background</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sz="2000" dirty="0"/>
              <a:t>Situation Analysis </a:t>
            </a:r>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6953377" y="4319944"/>
            <a:ext cx="2274153" cy="630936"/>
          </a:xfrm>
        </p:spPr>
        <p:txBody>
          <a:bodyPr/>
          <a:lstStyle/>
          <a:p>
            <a:r>
              <a:rPr lang="en-US" dirty="0"/>
              <a:t>Target Group Personification</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Marketing Strategy(5p’s)</a:t>
            </a:r>
          </a:p>
          <a:p>
            <a:endParaRPr lang="en-US" dirty="0"/>
          </a:p>
        </p:txBody>
      </p:sp>
      <p:sp>
        <p:nvSpPr>
          <p:cNvPr id="16" name="Text Placeholder 6">
            <a:extLst>
              <a:ext uri="{FF2B5EF4-FFF2-40B4-BE49-F238E27FC236}">
                <a16:creationId xmlns:a16="http://schemas.microsoft.com/office/drawing/2014/main" id="{C9FA8847-BCCE-3C03-9614-279B9518D6C3}"/>
              </a:ext>
            </a:extLst>
          </p:cNvPr>
          <p:cNvSpPr txBox="1">
            <a:spLocks/>
          </p:cNvSpPr>
          <p:nvPr/>
        </p:nvSpPr>
        <p:spPr>
          <a:xfrm>
            <a:off x="5364480" y="5111219"/>
            <a:ext cx="1622425" cy="1413129"/>
          </a:xfrm>
          <a:prstGeom prst="ellipse">
            <a:avLst/>
          </a:prstGeom>
          <a:solidFill>
            <a:schemeClr val="accent3"/>
          </a:solidFill>
          <a:ln w="25400">
            <a:solidFill>
              <a:schemeClr val="tx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5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7" name="Text Placeholder 11">
            <a:extLst>
              <a:ext uri="{FF2B5EF4-FFF2-40B4-BE49-F238E27FC236}">
                <a16:creationId xmlns:a16="http://schemas.microsoft.com/office/drawing/2014/main" id="{B41C09A0-2762-5E10-2D63-EB7F6AB51004}"/>
              </a:ext>
            </a:extLst>
          </p:cNvPr>
          <p:cNvSpPr txBox="1">
            <a:spLocks/>
          </p:cNvSpPr>
          <p:nvPr/>
        </p:nvSpPr>
        <p:spPr>
          <a:xfrm>
            <a:off x="5330952" y="6400904"/>
            <a:ext cx="1947672" cy="63093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Conclusion</a:t>
            </a:r>
          </a:p>
          <a:p>
            <a:endParaRPr lang="en-US" dirty="0"/>
          </a:p>
        </p:txBody>
      </p:sp>
      <p:sp>
        <p:nvSpPr>
          <p:cNvPr id="14" name="Footer Placeholder 13">
            <a:extLst>
              <a:ext uri="{FF2B5EF4-FFF2-40B4-BE49-F238E27FC236}">
                <a16:creationId xmlns:a16="http://schemas.microsoft.com/office/drawing/2014/main" id="{8267D5F5-9A37-8F86-3A98-5FC398A7982A}"/>
              </a:ext>
            </a:extLst>
          </p:cNvPr>
          <p:cNvSpPr>
            <a:spLocks noGrp="1"/>
          </p:cNvSpPr>
          <p:nvPr>
            <p:ph type="ftr" sz="quarter" idx="11"/>
          </p:nvPr>
        </p:nvSpPr>
        <p:spPr/>
        <p:txBody>
          <a:bodyPr/>
          <a:lstStyle/>
          <a:p>
            <a:r>
              <a:rPr lang="en-US" noProof="0"/>
              <a:t>1</a:t>
            </a:r>
          </a:p>
        </p:txBody>
      </p:sp>
    </p:spTree>
    <p:extLst>
      <p:ext uri="{BB962C8B-B14F-4D97-AF65-F5344CB8AC3E}">
        <p14:creationId xmlns:p14="http://schemas.microsoft.com/office/powerpoint/2010/main" val="681978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3. Bargaining Power of Buyers:</a:t>
            </a:r>
            <a:br>
              <a:rPr lang="en-US" dirty="0"/>
            </a:br>
            <a:endParaRPr lang="en-US" dirty="0"/>
          </a:p>
        </p:txBody>
      </p:sp>
      <p:sp>
        <p:nvSpPr>
          <p:cNvPr id="3" name="Content Placeholder 2"/>
          <p:cNvSpPr>
            <a:spLocks noGrp="1"/>
          </p:cNvSpPr>
          <p:nvPr>
            <p:ph idx="1"/>
          </p:nvPr>
        </p:nvSpPr>
        <p:spPr>
          <a:xfrm>
            <a:off x="304800" y="1052945"/>
            <a:ext cx="9504218" cy="5943599"/>
          </a:xfrm>
        </p:spPr>
        <p:txBody>
          <a:bodyPr>
            <a:normAutofit/>
          </a:bodyPr>
          <a:lstStyle/>
          <a:p>
            <a:pPr marL="0" indent="0">
              <a:lnSpc>
                <a:spcPct val="107000"/>
              </a:lnSpc>
              <a:spcAft>
                <a:spcPts val="800"/>
              </a:spcAft>
              <a:buNone/>
            </a:pPr>
            <a:endParaRPr lang="en-CA" sz="28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CA" sz="28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High</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Customers have high bargaining power in the athletic footwear market, including running shoes. The market is highly competitive, with many brands offering similar products. Customers can easily switch between brands based on factors such as price, design, and features. Nike's success in retaining customers lies in its ability to differentiate its products and create strong brand loyalty.</a:t>
            </a:r>
          </a:p>
          <a:p>
            <a:pPr marL="0" indent="0" algn="l">
              <a:buNone/>
            </a:pPr>
            <a:endParaRPr lang="en-US" dirty="0"/>
          </a:p>
        </p:txBody>
      </p:sp>
    </p:spTree>
    <p:extLst>
      <p:ext uri="{BB962C8B-B14F-4D97-AF65-F5344CB8AC3E}">
        <p14:creationId xmlns:p14="http://schemas.microsoft.com/office/powerpoint/2010/main" val="197620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4. Threat of Substitutes:</a:t>
            </a:r>
          </a:p>
        </p:txBody>
      </p:sp>
      <p:sp>
        <p:nvSpPr>
          <p:cNvPr id="3" name="Content Placeholder 2"/>
          <p:cNvSpPr>
            <a:spLocks noGrp="1"/>
          </p:cNvSpPr>
          <p:nvPr>
            <p:ph idx="1"/>
          </p:nvPr>
        </p:nvSpPr>
        <p:spPr>
          <a:xfrm>
            <a:off x="304800" y="1856509"/>
            <a:ext cx="9504218" cy="5943599"/>
          </a:xfrm>
        </p:spPr>
        <p:txBody>
          <a:bodyPr>
            <a:normAutofit/>
          </a:bodyPr>
          <a:lstStyle/>
          <a:p>
            <a:pPr marL="0" indent="0">
              <a:lnSpc>
                <a:spcPct val="107000"/>
              </a:lnSpc>
              <a:spcAft>
                <a:spcPts val="800"/>
              </a:spcAft>
              <a:buNone/>
            </a:pPr>
            <a:r>
              <a:rPr lang="en-CA" sz="28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High</a:t>
            </a:r>
          </a:p>
          <a:p>
            <a:pPr marL="0" indent="0">
              <a:lnSpc>
                <a:spcPct val="107000"/>
              </a:lnSpc>
              <a:spcAft>
                <a:spcPts val="800"/>
              </a:spcAft>
              <a:buNone/>
            </a:pPr>
            <a:r>
              <a:rPr lang="en-CA" sz="2800" dirty="0">
                <a:effectLst/>
                <a:latin typeface="Times New Roman" panose="02020603050405020304" pitchFamily="18" charset="0"/>
                <a:ea typeface="Times New Roman" panose="02020603050405020304" pitchFamily="18" charset="0"/>
                <a:cs typeface="Times New Roman" panose="02020603050405020304" pitchFamily="18" charset="0"/>
              </a:rPr>
              <a:t>The running shoe market faces significant competition from substitute products such as casual footwear and sports sandals. To address this threat, Nike focuses on innovation and marketing to position its running shoes as premium, performance-oriented and stylish options for runners and fitness enthusiasts</a:t>
            </a:r>
            <a:r>
              <a:rPr lang="en-CA" sz="2800" dirty="0">
                <a:effectLst/>
                <a:latin typeface="Helvetica" panose="020B0604020202020204" pitchFamily="34" charset="0"/>
                <a:ea typeface="Times New Roman" panose="02020603050405020304" pitchFamily="18" charset="0"/>
                <a:cs typeface="Times New Roman" panose="02020603050405020304" pitchFamily="18" charset="0"/>
              </a:rPr>
              <a:t>.</a:t>
            </a:r>
          </a:p>
          <a:p>
            <a:pPr marL="0" indent="0" algn="l">
              <a:buNone/>
            </a:pPr>
            <a:endParaRPr lang="en-US" dirty="0"/>
          </a:p>
        </p:txBody>
      </p:sp>
    </p:spTree>
    <p:extLst>
      <p:ext uri="{BB962C8B-B14F-4D97-AF65-F5344CB8AC3E}">
        <p14:creationId xmlns:p14="http://schemas.microsoft.com/office/powerpoint/2010/main" val="41178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5. Competitive Rivalry:</a:t>
            </a:r>
          </a:p>
        </p:txBody>
      </p:sp>
      <p:sp>
        <p:nvSpPr>
          <p:cNvPr id="3" name="Content Placeholder 2"/>
          <p:cNvSpPr>
            <a:spLocks noGrp="1"/>
          </p:cNvSpPr>
          <p:nvPr>
            <p:ph idx="1"/>
          </p:nvPr>
        </p:nvSpPr>
        <p:spPr>
          <a:xfrm>
            <a:off x="350563" y="1662545"/>
            <a:ext cx="9504218" cy="5943599"/>
          </a:xfrm>
        </p:spPr>
        <p:txBody>
          <a:bodyPr>
            <a:normAutofit/>
          </a:bodyPr>
          <a:lstStyle/>
          <a:p>
            <a:pPr marL="0" indent="0">
              <a:lnSpc>
                <a:spcPct val="107000"/>
              </a:lnSpc>
              <a:spcAft>
                <a:spcPts val="800"/>
              </a:spcAft>
              <a:buNone/>
            </a:pPr>
            <a:r>
              <a:rPr lang="en-CA" sz="28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High</a:t>
            </a:r>
            <a:endParaRPr lang="en-CA" sz="2800" b="1"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CA" sz="28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The competition in the running shoe market is intense, with major brands like Adidas, Under Armour, and Reebok vying for market share. Nike's ability to stay ahead of the competition depends on its continuous product innovation, strong marketing campaigns, the sustainability of its image as a quality running shoe manufacturer, and strategic partnerships with athletes and sports teams.</a:t>
            </a:r>
            <a:endParaRPr lang="en-CA"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l">
              <a:buNone/>
            </a:pPr>
            <a:endParaRPr lang="en-US" dirty="0"/>
          </a:p>
        </p:txBody>
      </p:sp>
    </p:spTree>
    <p:extLst>
      <p:ext uri="{BB962C8B-B14F-4D97-AF65-F5344CB8AC3E}">
        <p14:creationId xmlns:p14="http://schemas.microsoft.com/office/powerpoint/2010/main" val="220574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3767D-49BE-841D-15C3-A60DF1697454}"/>
              </a:ext>
            </a:extLst>
          </p:cNvPr>
          <p:cNvSpPr>
            <a:spLocks noGrp="1"/>
          </p:cNvSpPr>
          <p:nvPr>
            <p:ph type="sldNum" sz="quarter" idx="12"/>
          </p:nvPr>
        </p:nvSpPr>
        <p:spPr/>
        <p:txBody>
          <a:bodyPr/>
          <a:lstStyle/>
          <a:p>
            <a:fld id="{C6F12CB2-7F2C-47B9-AE70-22A94B49F233}" type="slidenum">
              <a:rPr lang="en-US" smtClean="0"/>
              <a:t>23</a:t>
            </a:fld>
            <a:endParaRPr lang="en-US"/>
          </a:p>
        </p:txBody>
      </p:sp>
      <p:sp>
        <p:nvSpPr>
          <p:cNvPr id="4" name="Footer Placeholder 3">
            <a:extLst>
              <a:ext uri="{FF2B5EF4-FFF2-40B4-BE49-F238E27FC236}">
                <a16:creationId xmlns:a16="http://schemas.microsoft.com/office/drawing/2014/main" id="{EADEBA66-586B-C72A-0084-D8EE245F1FA4}"/>
              </a:ext>
            </a:extLst>
          </p:cNvPr>
          <p:cNvSpPr>
            <a:spLocks noGrp="1"/>
          </p:cNvSpPr>
          <p:nvPr>
            <p:ph type="ftr" sz="quarter" idx="11"/>
          </p:nvPr>
        </p:nvSpPr>
        <p:spPr/>
        <p:txBody>
          <a:bodyPr/>
          <a:lstStyle/>
          <a:p>
            <a:r>
              <a:rPr lang="en-US"/>
              <a:t>1</a:t>
            </a:r>
          </a:p>
        </p:txBody>
      </p:sp>
      <p:pic>
        <p:nvPicPr>
          <p:cNvPr id="23" name="Picture 2">
            <a:extLst>
              <a:ext uri="{FF2B5EF4-FFF2-40B4-BE49-F238E27FC236}">
                <a16:creationId xmlns:a16="http://schemas.microsoft.com/office/drawing/2014/main" id="{F5911C67-B3E6-3F61-96B3-0CE6BF981832}"/>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1021080" y="962025"/>
            <a:ext cx="10108849" cy="4933950"/>
          </a:xfrm>
          <a:prstGeom prst="rect">
            <a:avLst/>
          </a:prstGeom>
          <a:solidFill>
            <a:srgbClr val="F4EBE8"/>
          </a:solidFill>
        </p:spPr>
      </p:pic>
      <p:sp>
        <p:nvSpPr>
          <p:cNvPr id="26" name="Subtitle 25">
            <a:extLst>
              <a:ext uri="{FF2B5EF4-FFF2-40B4-BE49-F238E27FC236}">
                <a16:creationId xmlns:a16="http://schemas.microsoft.com/office/drawing/2014/main" id="{4A95C0FC-9B97-3F98-928F-2BEC82E21615}"/>
              </a:ext>
            </a:extLst>
          </p:cNvPr>
          <p:cNvSpPr>
            <a:spLocks noGrp="1"/>
          </p:cNvSpPr>
          <p:nvPr>
            <p:ph type="subTitle" idx="1"/>
          </p:nvPr>
        </p:nvSpPr>
        <p:spPr>
          <a:xfrm>
            <a:off x="-165791" y="3244960"/>
            <a:ext cx="7347634" cy="2537882"/>
          </a:xfrm>
        </p:spPr>
        <p:txBody>
          <a:bodyPr>
            <a:noAutofit/>
          </a:bodyPr>
          <a:lstStyle/>
          <a:p>
            <a:r>
              <a:rPr lang="en-US" sz="2800" b="1" dirty="0">
                <a:solidFill>
                  <a:srgbClr val="085D79"/>
                </a:solidFill>
                <a:latin typeface="Times New Roman" panose="02020603050405020304" pitchFamily="18" charset="0"/>
                <a:cs typeface="Times New Roman" panose="02020603050405020304" pitchFamily="18" charset="0"/>
              </a:rPr>
              <a:t>Target Group Personification</a:t>
            </a:r>
            <a:endParaRPr lang="en-US" sz="2400" b="1" dirty="0">
              <a:solidFill>
                <a:srgbClr val="085D79"/>
              </a:solidFill>
              <a:latin typeface="Times New Roman" panose="02020603050405020304" pitchFamily="18" charset="0"/>
              <a:cs typeface="Times New Roman" panose="02020603050405020304" pitchFamily="18" charset="0"/>
            </a:endParaRPr>
          </a:p>
        </p:txBody>
      </p:sp>
      <p:pic>
        <p:nvPicPr>
          <p:cNvPr id="2" name="Picture 1" descr="A screenshot of a group of objects&#10;&#10;Description automatically generated">
            <a:extLst>
              <a:ext uri="{FF2B5EF4-FFF2-40B4-BE49-F238E27FC236}">
                <a16:creationId xmlns:a16="http://schemas.microsoft.com/office/drawing/2014/main" id="{B4F63C9F-4656-CC0C-C858-AC3FC0512994}"/>
              </a:ext>
            </a:extLst>
          </p:cNvPr>
          <p:cNvPicPr>
            <a:picLocks noChangeAspect="1"/>
          </p:cNvPicPr>
          <p:nvPr/>
        </p:nvPicPr>
        <p:blipFill>
          <a:blip r:embed="rId3"/>
          <a:stretch>
            <a:fillRect/>
          </a:stretch>
        </p:blipFill>
        <p:spPr>
          <a:xfrm>
            <a:off x="5851474" y="962025"/>
            <a:ext cx="5212765" cy="4933950"/>
          </a:xfrm>
          <a:prstGeom prst="rect">
            <a:avLst/>
          </a:prstGeom>
        </p:spPr>
      </p:pic>
    </p:spTree>
    <p:extLst>
      <p:ext uri="{BB962C8B-B14F-4D97-AF65-F5344CB8AC3E}">
        <p14:creationId xmlns:p14="http://schemas.microsoft.com/office/powerpoint/2010/main" val="47008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4182" y="1856509"/>
            <a:ext cx="9753600" cy="5943599"/>
          </a:xfrm>
        </p:spPr>
        <p:txBody>
          <a:bodyPr>
            <a:normAutofit/>
          </a:bodyPr>
          <a:lstStyle/>
          <a:p>
            <a:pPr marL="0" indent="0" algn="l">
              <a:buNone/>
            </a:pPr>
            <a:r>
              <a:rPr lang="en-US" sz="2800" dirty="0">
                <a:latin typeface="Times New Roman" panose="02020603050405020304" pitchFamily="18" charset="0"/>
                <a:cs typeface="Times New Roman" panose="02020603050405020304" pitchFamily="18" charset="0"/>
              </a:rPr>
              <a:t>The rationale behind this grouping is to identify different target segments based on common characteristics, high income, diversity, preferences, and needs. By understanding these segments and tailoring its marketing efforts accordingly, Nike can effectively reach and connect with these specific consumer groups.</a:t>
            </a:r>
            <a:endParaRPr lang="en-US" dirty="0"/>
          </a:p>
        </p:txBody>
      </p:sp>
    </p:spTree>
    <p:extLst>
      <p:ext uri="{BB962C8B-B14F-4D97-AF65-F5344CB8AC3E}">
        <p14:creationId xmlns:p14="http://schemas.microsoft.com/office/powerpoint/2010/main" val="401288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3767D-49BE-841D-15C3-A60DF1697454}"/>
              </a:ext>
            </a:extLst>
          </p:cNvPr>
          <p:cNvSpPr>
            <a:spLocks noGrp="1"/>
          </p:cNvSpPr>
          <p:nvPr>
            <p:ph type="sldNum" sz="quarter" idx="12"/>
          </p:nvPr>
        </p:nvSpPr>
        <p:spPr/>
        <p:txBody>
          <a:bodyPr/>
          <a:lstStyle/>
          <a:p>
            <a:fld id="{C6F12CB2-7F2C-47B9-AE70-22A94B49F233}" type="slidenum">
              <a:rPr lang="en-US" smtClean="0"/>
              <a:t>25</a:t>
            </a:fld>
            <a:endParaRPr lang="en-US"/>
          </a:p>
        </p:txBody>
      </p:sp>
      <p:sp>
        <p:nvSpPr>
          <p:cNvPr id="4" name="Footer Placeholder 3">
            <a:extLst>
              <a:ext uri="{FF2B5EF4-FFF2-40B4-BE49-F238E27FC236}">
                <a16:creationId xmlns:a16="http://schemas.microsoft.com/office/drawing/2014/main" id="{EADEBA66-586B-C72A-0084-D8EE245F1FA4}"/>
              </a:ext>
            </a:extLst>
          </p:cNvPr>
          <p:cNvSpPr>
            <a:spLocks noGrp="1"/>
          </p:cNvSpPr>
          <p:nvPr>
            <p:ph type="ftr" sz="quarter" idx="11"/>
          </p:nvPr>
        </p:nvSpPr>
        <p:spPr/>
        <p:txBody>
          <a:bodyPr/>
          <a:lstStyle/>
          <a:p>
            <a:r>
              <a:rPr lang="en-US"/>
              <a:t>1</a:t>
            </a:r>
          </a:p>
        </p:txBody>
      </p:sp>
      <p:pic>
        <p:nvPicPr>
          <p:cNvPr id="23" name="Picture 2">
            <a:extLst>
              <a:ext uri="{FF2B5EF4-FFF2-40B4-BE49-F238E27FC236}">
                <a16:creationId xmlns:a16="http://schemas.microsoft.com/office/drawing/2014/main" id="{F5911C67-B3E6-3F61-96B3-0CE6BF981832}"/>
              </a:ext>
            </a:extLst>
          </p:cNvPr>
          <p:cNvPicPr>
            <a:picLocks noChangeAspect="1" noChangeArrowheads="1"/>
          </p:cNvPicPr>
          <p:nvPr/>
        </p:nvPicPr>
        <p:blipFill>
          <a:blip r:embed="rId2">
            <a:alphaModFix amt="29000"/>
            <a:extLst>
              <a:ext uri="{28A0092B-C50C-407E-A947-70E740481C1C}">
                <a14:useLocalDpi xmlns:a14="http://schemas.microsoft.com/office/drawing/2010/main" val="0"/>
              </a:ext>
            </a:extLst>
          </a:blip>
          <a:srcRect/>
          <a:stretch>
            <a:fillRect/>
          </a:stretch>
        </p:blipFill>
        <p:spPr bwMode="auto">
          <a:xfrm>
            <a:off x="1021080" y="962025"/>
            <a:ext cx="10108849" cy="4933950"/>
          </a:xfrm>
          <a:prstGeom prst="rect">
            <a:avLst/>
          </a:prstGeom>
          <a:solidFill>
            <a:srgbClr val="F4EBE8"/>
          </a:solidFill>
        </p:spPr>
      </p:pic>
      <p:sp>
        <p:nvSpPr>
          <p:cNvPr id="11" name="TextBox 10">
            <a:extLst>
              <a:ext uri="{FF2B5EF4-FFF2-40B4-BE49-F238E27FC236}">
                <a16:creationId xmlns:a16="http://schemas.microsoft.com/office/drawing/2014/main" id="{D07DA6D4-BEA4-01EC-EE93-E9747534B9FF}"/>
              </a:ext>
            </a:extLst>
          </p:cNvPr>
          <p:cNvSpPr txBox="1"/>
          <p:nvPr/>
        </p:nvSpPr>
        <p:spPr>
          <a:xfrm>
            <a:off x="1062071" y="1279452"/>
            <a:ext cx="6939208" cy="4708981"/>
          </a:xfrm>
          <a:prstGeom prst="rect">
            <a:avLst/>
          </a:prstGeom>
          <a:noFill/>
        </p:spPr>
        <p:txBody>
          <a:bodyPr wrap="square">
            <a:spAutoFit/>
          </a:bodyPr>
          <a:lstStyle/>
          <a:p>
            <a:r>
              <a:rPr lang="en-US" altLang="zh-CN" sz="2400" b="1" dirty="0">
                <a:solidFill>
                  <a:srgbClr val="085D79"/>
                </a:solidFill>
                <a:latin typeface="Times New Roman" panose="02020603050405020304" pitchFamily="18" charset="0"/>
                <a:cs typeface="Times New Roman" panose="02020603050405020304" pitchFamily="18" charset="0"/>
              </a:rPr>
              <a:t>Target Group 1: Affluent and Sophisticated</a:t>
            </a:r>
          </a:p>
          <a:p>
            <a:endParaRPr lang="en-US" b="1" dirty="0">
              <a:solidFill>
                <a:srgbClr val="085D79"/>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A-list, Wealthy and Wise, and Asian Sophisticates segments share common traits of wealth and sophistication. </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They represent people with higher incomes and sophisticated tastes in lifestyle choices. </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These segments are more likely to prioritize quality, luxury and exclusivity in their buying decisions. </a:t>
            </a:r>
          </a:p>
          <a:p>
            <a:pPr marL="285750" indent="-28575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By targeting this group, Nike can position itself as a premium brand with high-quality products tailored to their discerning preferences.</a:t>
            </a:r>
            <a:endParaRPr lang="en-US" sz="2000" dirty="0">
              <a:latin typeface="Times New Roman" panose="02020603050405020304" pitchFamily="18" charset="0"/>
              <a:cs typeface="Times New Roman" panose="02020603050405020304" pitchFamily="18" charset="0"/>
            </a:endParaRPr>
          </a:p>
          <a:p>
            <a:endParaRPr lang="en-CA" dirty="0">
              <a:solidFill>
                <a:srgbClr val="085D79"/>
              </a:solidFill>
            </a:endParaRPr>
          </a:p>
        </p:txBody>
      </p:sp>
      <p:pic>
        <p:nvPicPr>
          <p:cNvPr id="12" name="Picture 2" descr="how to look rich">
            <a:extLst>
              <a:ext uri="{FF2B5EF4-FFF2-40B4-BE49-F238E27FC236}">
                <a16:creationId xmlns:a16="http://schemas.microsoft.com/office/drawing/2014/main" id="{59B31680-05E1-510D-EECF-25BDE0543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96" r="35572"/>
          <a:stretch/>
        </p:blipFill>
        <p:spPr bwMode="auto">
          <a:xfrm>
            <a:off x="8001279" y="962025"/>
            <a:ext cx="3128650" cy="493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71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79509B-D5EB-B6D5-1E30-4233E07F9CCF}"/>
              </a:ext>
            </a:extLst>
          </p:cNvPr>
          <p:cNvSpPr>
            <a:spLocks noGrp="1"/>
          </p:cNvSpPr>
          <p:nvPr>
            <p:ph type="title"/>
          </p:nvPr>
        </p:nvSpPr>
        <p:spPr>
          <a:xfrm>
            <a:off x="530673" y="255690"/>
            <a:ext cx="8623663" cy="1325563"/>
          </a:xfrm>
        </p:spPr>
        <p:txBody>
          <a:bodyPr/>
          <a:lstStyle/>
          <a:p>
            <a:r>
              <a:rPr lang="en-CA" sz="4400" b="1" dirty="0">
                <a:latin typeface="Times New Roman" panose="02020603050405020304" pitchFamily="18" charset="0"/>
                <a:cs typeface="Times New Roman" panose="02020603050405020304" pitchFamily="18" charset="0"/>
              </a:rPr>
              <a:t>Data from Envision</a:t>
            </a:r>
            <a:endParaRPr lang="en-CA" dirty="0"/>
          </a:p>
        </p:txBody>
      </p:sp>
      <p:pic>
        <p:nvPicPr>
          <p:cNvPr id="6" name="Content Placeholder 5" descr="A screenshot of a computer&#10;&#10;Description automatically generated">
            <a:extLst>
              <a:ext uri="{FF2B5EF4-FFF2-40B4-BE49-F238E27FC236}">
                <a16:creationId xmlns:a16="http://schemas.microsoft.com/office/drawing/2014/main" id="{4B71C480-2F4D-3700-EBFA-1D9A3917DB04}"/>
              </a:ext>
            </a:extLst>
          </p:cNvPr>
          <p:cNvPicPr>
            <a:picLocks noGrp="1" noChangeAspect="1"/>
          </p:cNvPicPr>
          <p:nvPr>
            <p:ph idx="1"/>
          </p:nvPr>
        </p:nvPicPr>
        <p:blipFill rotWithShape="1">
          <a:blip r:embed="rId2"/>
          <a:srcRect l="20749" t="6466" r="20850" b="22138"/>
          <a:stretch/>
        </p:blipFill>
        <p:spPr>
          <a:xfrm>
            <a:off x="831613" y="1427113"/>
            <a:ext cx="8021782" cy="4238608"/>
          </a:xfrm>
          <a:prstGeom prst="rect">
            <a:avLst/>
          </a:prstGeom>
        </p:spPr>
      </p:pic>
    </p:spTree>
    <p:extLst>
      <p:ext uri="{BB962C8B-B14F-4D97-AF65-F5344CB8AC3E}">
        <p14:creationId xmlns:p14="http://schemas.microsoft.com/office/powerpoint/2010/main" val="112065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79509B-D5EB-B6D5-1E30-4233E07F9CCF}"/>
              </a:ext>
            </a:extLst>
          </p:cNvPr>
          <p:cNvSpPr>
            <a:spLocks noGrp="1"/>
          </p:cNvSpPr>
          <p:nvPr>
            <p:ph type="title"/>
          </p:nvPr>
        </p:nvSpPr>
        <p:spPr>
          <a:xfrm>
            <a:off x="-193963" y="47872"/>
            <a:ext cx="12067309" cy="1325563"/>
          </a:xfrm>
        </p:spPr>
        <p:txBody>
          <a:bodyPr/>
          <a:lstStyle/>
          <a:p>
            <a:r>
              <a:rPr lang="en-CA" sz="4400" b="1" dirty="0">
                <a:latin typeface="Times New Roman" panose="02020603050405020304" pitchFamily="18" charset="0"/>
                <a:cs typeface="Times New Roman" panose="02020603050405020304" pitchFamily="18" charset="0"/>
              </a:rPr>
              <a:t>Sports &amp; Leisure Overview – Attend</a:t>
            </a:r>
            <a:endParaRPr lang="en-CA" dirty="0"/>
          </a:p>
        </p:txBody>
      </p:sp>
      <p:sp>
        <p:nvSpPr>
          <p:cNvPr id="9" name="Text Placeholder 12">
            <a:extLst>
              <a:ext uri="{FF2B5EF4-FFF2-40B4-BE49-F238E27FC236}">
                <a16:creationId xmlns:a16="http://schemas.microsoft.com/office/drawing/2014/main" id="{FAC754C0-421B-5B01-BE74-CA50EBCEF5C3}"/>
              </a:ext>
            </a:extLst>
          </p:cNvPr>
          <p:cNvSpPr txBox="1">
            <a:spLocks/>
          </p:cNvSpPr>
          <p:nvPr/>
        </p:nvSpPr>
        <p:spPr>
          <a:xfrm>
            <a:off x="230929" y="2234299"/>
            <a:ext cx="10268712" cy="1505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Tx/>
              <a:buBlip>
                <a:blip r:embed="rId2"/>
              </a:buBlip>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Tx/>
              <a:buBlip>
                <a:blip r:embed="rId2"/>
              </a:buBlip>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Tx/>
              <a:buBlip>
                <a:blip r:embed="rId2"/>
              </a:buBlip>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Tx/>
              <a:buBlip>
                <a:blip r:embed="rId2"/>
              </a:buBlip>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Home Shows:​</a:t>
            </a:r>
          </a:p>
        </p:txBody>
      </p:sp>
      <p:sp>
        <p:nvSpPr>
          <p:cNvPr id="10" name="Content Placeholder 19">
            <a:extLst>
              <a:ext uri="{FF2B5EF4-FFF2-40B4-BE49-F238E27FC236}">
                <a16:creationId xmlns:a16="http://schemas.microsoft.com/office/drawing/2014/main" id="{747030B8-2281-1DCD-717D-BC181B76AB2F}"/>
              </a:ext>
            </a:extLst>
          </p:cNvPr>
          <p:cNvSpPr txBox="1">
            <a:spLocks/>
          </p:cNvSpPr>
          <p:nvPr/>
        </p:nvSpPr>
        <p:spPr>
          <a:xfrm>
            <a:off x="3830886" y="2264714"/>
            <a:ext cx="6408671" cy="13301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Affluent and Sophisticated: Fair interest (1.4%)</a:t>
            </a:r>
          </a:p>
          <a:p>
            <a:r>
              <a:rPr lang="en-US" sz="2400" dirty="0">
                <a:latin typeface="Times New Roman" panose="02020603050405020304" pitchFamily="18" charset="0"/>
                <a:cs typeface="Times New Roman" panose="02020603050405020304" pitchFamily="18" charset="0"/>
              </a:rPr>
              <a:t>Compared to average (Index; 91)</a:t>
            </a:r>
          </a:p>
          <a:p>
            <a:r>
              <a:rPr lang="en-US" sz="2400" dirty="0">
                <a:latin typeface="Times New Roman" panose="02020603050405020304" pitchFamily="18" charset="0"/>
                <a:cs typeface="Times New Roman" panose="02020603050405020304" pitchFamily="18" charset="0"/>
              </a:rPr>
              <a:t>Not highly inclined toward home improvement and interior design events</a:t>
            </a:r>
          </a:p>
        </p:txBody>
      </p:sp>
      <p:sp>
        <p:nvSpPr>
          <p:cNvPr id="11" name="Text Placeholder 14">
            <a:extLst>
              <a:ext uri="{FF2B5EF4-FFF2-40B4-BE49-F238E27FC236}">
                <a16:creationId xmlns:a16="http://schemas.microsoft.com/office/drawing/2014/main" id="{E34A2C24-28C9-3ED8-E48F-5FCE006224AD}"/>
              </a:ext>
            </a:extLst>
          </p:cNvPr>
          <p:cNvSpPr txBox="1">
            <a:spLocks/>
          </p:cNvSpPr>
          <p:nvPr/>
        </p:nvSpPr>
        <p:spPr>
          <a:xfrm>
            <a:off x="230929" y="4281738"/>
            <a:ext cx="10268712" cy="15053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s New Roman" panose="02020603050405020304" pitchFamily="18" charset="0"/>
                <a:cs typeface="Times New Roman" panose="02020603050405020304" pitchFamily="18" charset="0"/>
              </a:rPr>
              <a:t>Auto Shows</a:t>
            </a:r>
            <a:endParaRPr lang="en-US" sz="2400" dirty="0">
              <a:latin typeface="Times New Roman" panose="02020603050405020304" pitchFamily="18" charset="0"/>
              <a:cs typeface="Times New Roman" panose="02020603050405020304" pitchFamily="18" charset="0"/>
            </a:endParaRPr>
          </a:p>
        </p:txBody>
      </p:sp>
      <p:sp>
        <p:nvSpPr>
          <p:cNvPr id="12" name="Content Placeholder 20">
            <a:extLst>
              <a:ext uri="{FF2B5EF4-FFF2-40B4-BE49-F238E27FC236}">
                <a16:creationId xmlns:a16="http://schemas.microsoft.com/office/drawing/2014/main" id="{22B86203-7DE0-B963-5A94-381454D1C12C}"/>
              </a:ext>
            </a:extLst>
          </p:cNvPr>
          <p:cNvSpPr txBox="1">
            <a:spLocks/>
          </p:cNvSpPr>
          <p:nvPr/>
        </p:nvSpPr>
        <p:spPr>
          <a:xfrm>
            <a:off x="3830886" y="4350250"/>
            <a:ext cx="6408671" cy="13301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Target group: Lower interest (1.0%)</a:t>
            </a:r>
          </a:p>
          <a:p>
            <a:r>
              <a:rPr lang="en-US" sz="2400"/>
              <a:t>Compared to average (Index; 65)</a:t>
            </a:r>
          </a:p>
          <a:p>
            <a:r>
              <a:rPr lang="en-US" sz="2400"/>
              <a:t>Auto Shows not a preferred leisure activity considering background</a:t>
            </a:r>
            <a:endParaRPr lang="en-US" sz="2400" dirty="0"/>
          </a:p>
        </p:txBody>
      </p:sp>
      <p:sp>
        <p:nvSpPr>
          <p:cNvPr id="13" name="Title 1">
            <a:extLst>
              <a:ext uri="{FF2B5EF4-FFF2-40B4-BE49-F238E27FC236}">
                <a16:creationId xmlns:a16="http://schemas.microsoft.com/office/drawing/2014/main" id="{2EE32F24-B710-9A48-FFC9-CB3BC19B7497}"/>
              </a:ext>
            </a:extLst>
          </p:cNvPr>
          <p:cNvSpPr txBox="1">
            <a:spLocks/>
          </p:cNvSpPr>
          <p:nvPr/>
        </p:nvSpPr>
        <p:spPr>
          <a:xfrm>
            <a:off x="230929" y="1593594"/>
            <a:ext cx="4293377" cy="643930"/>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just"/>
            <a:r>
              <a:rPr lang="en-US" sz="2400" dirty="0">
                <a:latin typeface="Times New Roman" panose="02020603050405020304" pitchFamily="18" charset="0"/>
                <a:cs typeface="Times New Roman" panose="02020603050405020304" pitchFamily="18" charset="0"/>
              </a:rPr>
              <a:t>Top Shows &amp; Exhibitions</a:t>
            </a:r>
          </a:p>
        </p:txBody>
      </p:sp>
    </p:spTree>
    <p:extLst>
      <p:ext uri="{BB962C8B-B14F-4D97-AF65-F5344CB8AC3E}">
        <p14:creationId xmlns:p14="http://schemas.microsoft.com/office/powerpoint/2010/main" val="1378658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pPr algn="ctr">
              <a:lnSpc>
                <a:spcPct val="100000"/>
              </a:lnSpc>
              <a:spcBef>
                <a:spcPct val="0"/>
              </a:spcBef>
            </a:pPr>
            <a:r>
              <a:rPr lang="en-US" sz="2400" dirty="0">
                <a:latin typeface="Times New Roman" panose="02020603050405020304" pitchFamily="18" charset="0"/>
                <a:ea typeface="+mj-ea"/>
                <a:cs typeface="Times New Roman" panose="02020603050405020304" pitchFamily="18" charset="0"/>
              </a:rPr>
              <a:t>Garden Shows:​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Target group: Some interest (0.6%)</a:t>
            </a:r>
          </a:p>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Compared to average (Index; 61)</a:t>
            </a:r>
          </a:p>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Garden shows not a primary focus for affluent segment</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pPr algn="ctr">
              <a:lnSpc>
                <a:spcPct val="100000"/>
              </a:lnSpc>
              <a:spcBef>
                <a:spcPct val="0"/>
              </a:spcBef>
              <a:buSzPct val="50000"/>
            </a:pPr>
            <a:r>
              <a:rPr lang="en-US" sz="2400" dirty="0">
                <a:latin typeface="Times New Roman" panose="02020603050405020304" pitchFamily="18" charset="0"/>
                <a:ea typeface="+mj-ea"/>
                <a:cs typeface="Times New Roman" panose="02020603050405020304" pitchFamily="18" charset="0"/>
              </a:rPr>
              <a:t>Craft Shows: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quarter" idx="4"/>
          </p:nvPr>
        </p:nvSpPr>
        <p:spPr/>
        <p:txBody>
          <a:bodyPr/>
          <a:lstStyle/>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Target group: Significant interest (1.6%)</a:t>
            </a:r>
          </a:p>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Compared to average (Index; 59)</a:t>
            </a:r>
          </a:p>
          <a:p>
            <a:pPr indent="0" algn="ctr">
              <a:spcBef>
                <a:spcPct val="0"/>
              </a:spcBef>
              <a:buNone/>
            </a:pPr>
            <a:r>
              <a:rPr lang="en-US" sz="2400" dirty="0">
                <a:latin typeface="Times New Roman" panose="02020603050405020304" pitchFamily="18" charset="0"/>
                <a:ea typeface="+mj-ea"/>
                <a:cs typeface="Times New Roman" panose="02020603050405020304" pitchFamily="18" charset="0"/>
              </a:rPr>
              <a:t>Interested in handmade and artisanal products, likely to attend Craft Shows</a:t>
            </a:r>
          </a:p>
        </p:txBody>
      </p:sp>
      <p:sp>
        <p:nvSpPr>
          <p:cNvPr id="5" name="Title 1">
            <a:extLst>
              <a:ext uri="{FF2B5EF4-FFF2-40B4-BE49-F238E27FC236}">
                <a16:creationId xmlns:a16="http://schemas.microsoft.com/office/drawing/2014/main" id="{5C979F7C-1280-253B-A7DC-D7E899A608C3}"/>
              </a:ext>
            </a:extLst>
          </p:cNvPr>
          <p:cNvSpPr txBox="1">
            <a:spLocks/>
          </p:cNvSpPr>
          <p:nvPr/>
        </p:nvSpPr>
        <p:spPr>
          <a:xfrm>
            <a:off x="404941" y="505329"/>
            <a:ext cx="10268712" cy="101498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US" sz="2400" b="1" dirty="0">
                <a:latin typeface="Times New Roman" panose="02020603050405020304" pitchFamily="18" charset="0"/>
                <a:cs typeface="Times New Roman" panose="02020603050405020304" pitchFamily="18" charset="0"/>
              </a:rPr>
              <a:t>Variable 1: Sports &amp; Leisure Overview – Attend</a:t>
            </a:r>
          </a:p>
        </p:txBody>
      </p:sp>
    </p:spTree>
    <p:extLst>
      <p:ext uri="{BB962C8B-B14F-4D97-AF65-F5344CB8AC3E}">
        <p14:creationId xmlns:p14="http://schemas.microsoft.com/office/powerpoint/2010/main" val="1355762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2113280" y="724694"/>
            <a:ext cx="4873625" cy="887413"/>
          </a:xfrm>
        </p:spPr>
        <p:txBody>
          <a:bodyPr/>
          <a:lstStyle/>
          <a:p>
            <a:r>
              <a:rPr lang="en-US" sz="2400" dirty="0">
                <a:latin typeface="Times New Roman" panose="02020603050405020304" pitchFamily="18" charset="0"/>
                <a:ea typeface="+mn-ea"/>
                <a:cs typeface="Times New Roman" panose="02020603050405020304" pitchFamily="18" charset="0"/>
              </a:rPr>
              <a:t>Top Professional Sports</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4294967295"/>
          </p:nvPr>
        </p:nvSpPr>
        <p:spPr>
          <a:xfrm>
            <a:off x="2722880" y="2166938"/>
            <a:ext cx="4873625" cy="3151187"/>
          </a:xfrm>
        </p:spPr>
        <p:txBody>
          <a:bodyPr/>
          <a:lstStyle/>
          <a:p>
            <a:r>
              <a:rPr lang="en-US" sz="1800" dirty="0">
                <a:latin typeface="Times New Roman" panose="02020603050405020304" pitchFamily="18" charset="0"/>
                <a:cs typeface="Times New Roman" panose="02020603050405020304" pitchFamily="18" charset="0"/>
              </a:rPr>
              <a:t>Baseball: Affluent and Sophisticated attendees show high interest (5.7%) in baseball games (Index: 131), indicating strong affinity.</a:t>
            </a:r>
          </a:p>
          <a:p>
            <a:r>
              <a:rPr lang="en-US" sz="1800" dirty="0">
                <a:latin typeface="Times New Roman" panose="02020603050405020304" pitchFamily="18" charset="0"/>
                <a:cs typeface="Times New Roman" panose="02020603050405020304" pitchFamily="18" charset="0"/>
              </a:rPr>
              <a:t>Soccer: Affluent and Sophisticated group demonstrates elevated interest (5.4%) in soccer matches (Index: 122), highlighting diverse sports interest.</a:t>
            </a:r>
          </a:p>
          <a:p>
            <a:r>
              <a:rPr lang="en-US" sz="1800" dirty="0">
                <a:latin typeface="Times New Roman" panose="02020603050405020304" pitchFamily="18" charset="0"/>
                <a:cs typeface="Times New Roman" panose="02020603050405020304" pitchFamily="18" charset="0"/>
              </a:rPr>
              <a:t>Hockey: Affluent and Sophisticated segment displays moderate interest (9.1%) in hockey games (Index: 94), suggesting a balanced engagement level.</a:t>
            </a:r>
          </a:p>
          <a:p>
            <a:endParaRPr lang="en-US" dirty="0"/>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2074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93" y="417376"/>
            <a:ext cx="8623663" cy="1325563"/>
          </a:xfrm>
        </p:spPr>
        <p:txBody>
          <a:bodyPr anchor="ctr">
            <a:normAutofit/>
          </a:bodyPr>
          <a:lstStyle/>
          <a:p>
            <a:r>
              <a:rPr lang="en-US" dirty="0"/>
              <a:t>Table of Content</a:t>
            </a:r>
            <a:br>
              <a:rPr lang="en-US" dirty="0"/>
            </a:br>
            <a:endParaRPr lang="en-US" dirty="0"/>
          </a:p>
        </p:txBody>
      </p:sp>
      <p:sp>
        <p:nvSpPr>
          <p:cNvPr id="3" name="Content Placeholder 2"/>
          <p:cNvSpPr>
            <a:spLocks noGrp="1"/>
          </p:cNvSpPr>
          <p:nvPr>
            <p:ph sz="half" idx="1"/>
          </p:nvPr>
        </p:nvSpPr>
        <p:spPr>
          <a:xfrm>
            <a:off x="404943" y="1551709"/>
            <a:ext cx="8919166" cy="4475018"/>
          </a:xfrm>
        </p:spPr>
        <p:txBody>
          <a:bodyPr>
            <a:normAutofit fontScale="70000" lnSpcReduction="20000"/>
          </a:bodyPr>
          <a:lstStyle/>
          <a:p>
            <a:pPr marL="0" indent="0">
              <a:buNone/>
            </a:pPr>
            <a:r>
              <a:rPr lang="en-US" sz="2600" dirty="0"/>
              <a:t>Cover   Page                                                                                	 Slide 1</a:t>
            </a:r>
          </a:p>
          <a:p>
            <a:pPr marL="0" indent="0">
              <a:buNone/>
            </a:pPr>
            <a:r>
              <a:rPr lang="en-US" sz="2600" dirty="0"/>
              <a:t>Table of Contents						 Slide 3</a:t>
            </a:r>
          </a:p>
          <a:p>
            <a:pPr marL="0" indent="0">
              <a:buNone/>
            </a:pPr>
            <a:r>
              <a:rPr lang="en-US" sz="2600" dirty="0"/>
              <a:t>Introduction                                                                                  	 Slide 4</a:t>
            </a:r>
          </a:p>
          <a:p>
            <a:pPr marL="0" indent="0">
              <a:buNone/>
            </a:pPr>
            <a:r>
              <a:rPr lang="en-US" sz="2600" dirty="0"/>
              <a:t>Background on the company with Problem / Opportunity 	 Slides 5 to 9</a:t>
            </a:r>
          </a:p>
          <a:p>
            <a:pPr marL="0" indent="0">
              <a:buNone/>
            </a:pPr>
            <a:r>
              <a:rPr lang="en-US" sz="2600" dirty="0"/>
              <a:t>Situational Analysis                                                                     	 Slide 10      </a:t>
            </a:r>
          </a:p>
          <a:p>
            <a:pPr marL="0" indent="0">
              <a:buNone/>
            </a:pPr>
            <a:r>
              <a:rPr lang="en-US" sz="2600" dirty="0"/>
              <a:t>Target Group Personification                                                       	 Slide 23</a:t>
            </a:r>
          </a:p>
          <a:p>
            <a:pPr marL="0" indent="0">
              <a:buNone/>
            </a:pPr>
            <a:r>
              <a:rPr lang="en-US" sz="2600" dirty="0"/>
              <a:t>Marketing Strategy                                                                      	 Slide 60</a:t>
            </a:r>
          </a:p>
          <a:p>
            <a:pPr marL="0" indent="0">
              <a:buNone/>
            </a:pPr>
            <a:r>
              <a:rPr lang="en-US" sz="2600" dirty="0"/>
              <a:t>Consumer / Customer Insight                                                      	 Slide 61</a:t>
            </a:r>
          </a:p>
          <a:p>
            <a:pPr marL="0" indent="0">
              <a:buNone/>
            </a:pPr>
            <a:r>
              <a:rPr lang="en-US" sz="2600" dirty="0"/>
              <a:t>Positioning statement  + Positioning Map                        	Slides 62 to 63</a:t>
            </a:r>
          </a:p>
          <a:p>
            <a:pPr marL="0" indent="0">
              <a:buNone/>
            </a:pPr>
            <a:r>
              <a:rPr lang="en-US" sz="2600" dirty="0"/>
              <a:t>Product (description + concept statement)                                     Slide 70</a:t>
            </a:r>
          </a:p>
          <a:p>
            <a:pPr marL="0" indent="0">
              <a:buNone/>
            </a:pPr>
            <a:r>
              <a:rPr lang="en-US" sz="2600" dirty="0"/>
              <a:t>Price                                                                                             	Slide 76</a:t>
            </a:r>
          </a:p>
          <a:p>
            <a:pPr marL="0" indent="0">
              <a:buNone/>
            </a:pPr>
            <a:r>
              <a:rPr lang="en-US" sz="2600" dirty="0"/>
              <a:t>Place                                                                                            	Slide 102</a:t>
            </a:r>
          </a:p>
          <a:p>
            <a:pPr marL="0" indent="0">
              <a:buNone/>
            </a:pPr>
            <a:r>
              <a:rPr lang="en-US" sz="2600" dirty="0"/>
              <a:t>Promotion                                                                                    	Slide 131</a:t>
            </a:r>
          </a:p>
          <a:p>
            <a:pPr marL="0" indent="0">
              <a:buNone/>
            </a:pPr>
            <a:r>
              <a:rPr lang="en-US" sz="2600" dirty="0"/>
              <a:t>Conclusion                                                                                  	Slide  150</a:t>
            </a:r>
          </a:p>
        </p:txBody>
      </p:sp>
    </p:spTree>
    <p:extLst>
      <p:ext uri="{BB962C8B-B14F-4D97-AF65-F5344CB8AC3E}">
        <p14:creationId xmlns:p14="http://schemas.microsoft.com/office/powerpoint/2010/main" val="2331727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idx="4294967295"/>
          </p:nvPr>
        </p:nvSpPr>
        <p:spPr>
          <a:xfrm>
            <a:off x="501002" y="232643"/>
            <a:ext cx="9912350" cy="1014412"/>
          </a:xfrm>
        </p:spPr>
        <p:txBody>
          <a:bodyPr/>
          <a:lstStyle/>
          <a:p>
            <a:r>
              <a:rPr lang="en-US" sz="2400" b="1" dirty="0">
                <a:latin typeface="Times New Roman" panose="02020603050405020304" pitchFamily="18" charset="0"/>
                <a:cs typeface="Times New Roman" panose="02020603050405020304" pitchFamily="18" charset="0"/>
              </a:rPr>
              <a:t>Top Local Attractions &amp; Destinations:</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4294967295"/>
          </p:nvPr>
        </p:nvSpPr>
        <p:spPr>
          <a:xfrm>
            <a:off x="135201" y="1549402"/>
            <a:ext cx="3008454" cy="33826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latin typeface="Times New Roman" panose="02020603050405020304" pitchFamily="18" charset="0"/>
                <a:cs typeface="Times New Roman" panose="02020603050405020304" pitchFamily="18" charset="0"/>
              </a:rPr>
              <a:t>Concerts - Arenas</a:t>
            </a:r>
            <a:r>
              <a:rPr lang="en-US" dirty="0"/>
              <a:t>​</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4294967295"/>
          </p:nvPr>
        </p:nvSpPr>
        <p:spPr>
          <a:xfrm>
            <a:off x="174414" y="2279453"/>
            <a:ext cx="2542106" cy="2362886"/>
          </a:xfrm>
        </p:spPr>
        <p:txBody>
          <a:bodyPr>
            <a:normAutofit fontScale="55000" lnSpcReduction="20000"/>
          </a:bodyPr>
          <a:lstStyle/>
          <a:p>
            <a:r>
              <a:rPr lang="en-US" dirty="0">
                <a:latin typeface="Times New Roman" panose="02020603050405020304" pitchFamily="18" charset="0"/>
                <a:cs typeface="Times New Roman" panose="02020603050405020304" pitchFamily="18" charset="0"/>
              </a:rPr>
              <a:t>With a representation slightly above average (14.2%) when measured against the benchmark (Index: 101). </a:t>
            </a:r>
          </a:p>
          <a:p>
            <a:r>
              <a:rPr lang="en-US" dirty="0">
                <a:latin typeface="Times New Roman" panose="02020603050405020304" pitchFamily="18" charset="0"/>
                <a:cs typeface="Times New Roman" panose="02020603050405020304" pitchFamily="18" charset="0"/>
              </a:rPr>
              <a:t>This portrays a higher interest in attending concerts performed in arenas, indicating a fondness for large-scale music events</a:t>
            </a:r>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4294967295"/>
          </p:nvPr>
        </p:nvSpPr>
        <p:spPr>
          <a:xfrm>
            <a:off x="7459780" y="1549401"/>
            <a:ext cx="2953571" cy="354907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latin typeface="Times New Roman" panose="02020603050405020304" pitchFamily="18" charset="0"/>
                <a:cs typeface="Times New Roman" panose="02020603050405020304" pitchFamily="18" charset="0"/>
              </a:rPr>
              <a:t>Concerts - Nightclubs/bars</a:t>
            </a: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4294967295"/>
          </p:nvPr>
        </p:nvSpPr>
        <p:spPr>
          <a:xfrm>
            <a:off x="3830627" y="1549402"/>
            <a:ext cx="3006982" cy="33826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dirty="0">
                <a:latin typeface="Times New Roman" panose="02020603050405020304" pitchFamily="18" charset="0"/>
                <a:cs typeface="Times New Roman" panose="02020603050405020304" pitchFamily="18" charset="0"/>
              </a:rPr>
              <a:t>Theatre - Major Theatres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4294967295"/>
          </p:nvPr>
        </p:nvSpPr>
        <p:spPr>
          <a:xfrm>
            <a:off x="7441334" y="2356924"/>
            <a:ext cx="2972017" cy="2364234"/>
          </a:xfrm>
        </p:spPr>
        <p:txBody>
          <a:bodyPr>
            <a:normAutofit fontScale="92500"/>
          </a:bodyPr>
          <a:lstStyle/>
          <a:p>
            <a:r>
              <a:rPr lang="en-US" sz="1600" dirty="0">
                <a:latin typeface="Times New Roman" panose="02020603050405020304" pitchFamily="18" charset="0"/>
                <a:cs typeface="Times New Roman" panose="02020603050405020304" pitchFamily="18" charset="0"/>
              </a:rPr>
              <a:t>The “Affluent and Sophisticated” have a representation slightly below average (8.2%) in contrast to the benchmark (Index: 87). </a:t>
            </a:r>
          </a:p>
          <a:p>
            <a:r>
              <a:rPr lang="en-US" sz="1600" dirty="0">
                <a:latin typeface="Times New Roman" panose="02020603050405020304" pitchFamily="18" charset="0"/>
                <a:cs typeface="Times New Roman" panose="02020603050405020304" pitchFamily="18" charset="0"/>
              </a:rPr>
              <a:t>This signifies a moderate interest in showing up at performances in major theatres, suggesting an appreciation for theatrical arts but with a relatively lower frequency</a:t>
            </a:r>
          </a:p>
        </p:txBody>
      </p:sp>
      <p:sp>
        <p:nvSpPr>
          <p:cNvPr id="9" name="Content Placeholder 5">
            <a:extLst>
              <a:ext uri="{FF2B5EF4-FFF2-40B4-BE49-F238E27FC236}">
                <a16:creationId xmlns:a16="http://schemas.microsoft.com/office/drawing/2014/main" id="{36F3D2FA-F472-39F4-4AA6-51440F5A283F}"/>
              </a:ext>
            </a:extLst>
          </p:cNvPr>
          <p:cNvSpPr txBox="1">
            <a:spLocks/>
          </p:cNvSpPr>
          <p:nvPr/>
        </p:nvSpPr>
        <p:spPr>
          <a:xfrm>
            <a:off x="3812240" y="2358392"/>
            <a:ext cx="2542106" cy="236288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Under this activity the target group shows a slightly above average (6.6%) when measured against the benchmark (Index: 94). </a:t>
            </a:r>
          </a:p>
          <a:p>
            <a:r>
              <a:rPr lang="en-US" sz="1600" dirty="0">
                <a:latin typeface="Times New Roman" panose="02020603050405020304" pitchFamily="18" charset="0"/>
                <a:cs typeface="Times New Roman" panose="02020603050405020304" pitchFamily="18" charset="0"/>
              </a:rPr>
              <a:t>This suggests a moderate interest in attending concerts in nightclubs and bars, reflecting a preference for intimate and exclusive music experiences.</a:t>
            </a:r>
          </a:p>
        </p:txBody>
      </p:sp>
    </p:spTree>
    <p:extLst>
      <p:ext uri="{BB962C8B-B14F-4D97-AF65-F5344CB8AC3E}">
        <p14:creationId xmlns:p14="http://schemas.microsoft.com/office/powerpoint/2010/main" val="3890277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9912350" cy="1014412"/>
          </a:xfrm>
        </p:spPr>
        <p:txBody>
          <a:bodyPr/>
          <a:lstStyle/>
          <a:p>
            <a:r>
              <a:rPr lang="en-US" sz="2400" b="1" dirty="0">
                <a:latin typeface="Times New Roman" panose="02020603050405020304" pitchFamily="18" charset="0"/>
                <a:cs typeface="Times New Roman" panose="02020603050405020304" pitchFamily="18" charset="0"/>
              </a:rPr>
              <a:t>Variable 2: Sports &amp; Leisure Overview - Participate</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2038350"/>
            <a:ext cx="11001375" cy="4160838"/>
          </a:xfrm>
        </p:spPr>
        <p:txBody>
          <a:bodyPr/>
          <a:lstStyle/>
          <a:p>
            <a:r>
              <a:rPr lang="en-US" sz="2400" dirty="0">
                <a:latin typeface="Times New Roman" panose="02020603050405020304" pitchFamily="18" charset="0"/>
                <a:cs typeface="Times New Roman" panose="02020603050405020304" pitchFamily="18" charset="0"/>
              </a:rPr>
              <a:t>Target group: Affluent and Sophisticated</a:t>
            </a:r>
          </a:p>
          <a:p>
            <a:r>
              <a:rPr lang="en-US" sz="2400" dirty="0">
                <a:latin typeface="Times New Roman" panose="02020603050405020304" pitchFamily="18" charset="0"/>
                <a:cs typeface="Times New Roman" panose="02020603050405020304" pitchFamily="18" charset="0"/>
              </a:rPr>
              <a:t>Preferences &amp; Interests:</a:t>
            </a:r>
          </a:p>
          <a:p>
            <a:r>
              <a:rPr lang="en-US" sz="2400" dirty="0">
                <a:latin typeface="Times New Roman" panose="02020603050405020304" pitchFamily="18" charset="0"/>
                <a:cs typeface="Times New Roman" panose="02020603050405020304" pitchFamily="18" charset="0"/>
              </a:rPr>
              <a:t>Downhill skiing (20.1%)				Racquet sports (16.2%)</a:t>
            </a:r>
          </a:p>
          <a:p>
            <a:r>
              <a:rPr lang="en-US" sz="2400" dirty="0">
                <a:latin typeface="Times New Roman" panose="02020603050405020304" pitchFamily="18" charset="0"/>
                <a:cs typeface="Times New Roman" panose="02020603050405020304" pitchFamily="18" charset="0"/>
              </a:rPr>
              <a:t>Baseball/softball (15.3%)				Basketball (17.0%)</a:t>
            </a:r>
          </a:p>
          <a:p>
            <a:r>
              <a:rPr lang="en-US" sz="2400" dirty="0">
                <a:latin typeface="Times New Roman" panose="02020603050405020304" pitchFamily="18" charset="0"/>
                <a:cs typeface="Times New Roman" panose="02020603050405020304" pitchFamily="18" charset="0"/>
              </a:rPr>
              <a:t>Arts/crafts (44.1%)					Volunteer work (43.1%)</a:t>
            </a:r>
          </a:p>
          <a:p>
            <a:r>
              <a:rPr lang="en-US" sz="2400" dirty="0">
                <a:latin typeface="Times New Roman" panose="02020603050405020304" pitchFamily="18" charset="0"/>
                <a:cs typeface="Times New Roman" panose="02020603050405020304" pitchFamily="18" charset="0"/>
              </a:rPr>
              <a:t>Photography (32.2%)				Reading (82.5%)</a:t>
            </a:r>
          </a:p>
          <a:p>
            <a:r>
              <a:rPr lang="en-US" sz="2400" dirty="0">
                <a:latin typeface="Times New Roman" panose="02020603050405020304" pitchFamily="18" charset="0"/>
                <a:cs typeface="Times New Roman" panose="02020603050405020304" pitchFamily="18" charset="0"/>
              </a:rPr>
              <a:t>Pilates/yoga (24.0%)				Health club activities (22.6%)</a:t>
            </a:r>
          </a:p>
          <a:p>
            <a:r>
              <a:rPr lang="en-US" sz="2400" dirty="0">
                <a:latin typeface="Times New Roman" panose="02020603050405020304" pitchFamily="18" charset="0"/>
                <a:cs typeface="Times New Roman" panose="02020603050405020304" pitchFamily="18" charset="0"/>
              </a:rPr>
              <a:t>Fitness classes (27.1%)				Home exercise (63.2%)</a:t>
            </a:r>
          </a:p>
        </p:txBody>
      </p:sp>
    </p:spTree>
    <p:extLst>
      <p:ext uri="{BB962C8B-B14F-4D97-AF65-F5344CB8AC3E}">
        <p14:creationId xmlns:p14="http://schemas.microsoft.com/office/powerpoint/2010/main" val="3272319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D875-2135-024B-B597-0963F5FB2E95}"/>
              </a:ext>
            </a:extLst>
          </p:cNvPr>
          <p:cNvSpPr>
            <a:spLocks noGrp="1"/>
          </p:cNvSpPr>
          <p:nvPr>
            <p:ph type="title" idx="4294967295"/>
          </p:nvPr>
        </p:nvSpPr>
        <p:spPr>
          <a:xfrm>
            <a:off x="0" y="512763"/>
            <a:ext cx="9912350" cy="1014412"/>
          </a:xfrm>
        </p:spPr>
        <p:txBody>
          <a:bodyPr/>
          <a:lstStyle/>
          <a:p>
            <a:r>
              <a:rPr lang="en-US" sz="2400" b="1" dirty="0">
                <a:latin typeface="Times New Roman" panose="02020603050405020304" pitchFamily="18" charset="0"/>
                <a:cs typeface="Times New Roman" panose="02020603050405020304" pitchFamily="18" charset="0"/>
              </a:rPr>
              <a:t>Key Findings:</a:t>
            </a:r>
            <a:br>
              <a:rPr lang="en-US" sz="2400" dirty="0"/>
            </a:br>
            <a:endParaRPr lang="en-US" sz="2400" dirty="0"/>
          </a:p>
        </p:txBody>
      </p:sp>
      <p:sp>
        <p:nvSpPr>
          <p:cNvPr id="3" name="Content Placeholder 2">
            <a:extLst>
              <a:ext uri="{FF2B5EF4-FFF2-40B4-BE49-F238E27FC236}">
                <a16:creationId xmlns:a16="http://schemas.microsoft.com/office/drawing/2014/main" id="{92E3E140-9F70-18CD-384D-FE3DC34A43E8}"/>
              </a:ext>
            </a:extLst>
          </p:cNvPr>
          <p:cNvSpPr>
            <a:spLocks noGrp="1"/>
          </p:cNvSpPr>
          <p:nvPr>
            <p:ph idx="4294967295"/>
          </p:nvPr>
        </p:nvSpPr>
        <p:spPr>
          <a:xfrm>
            <a:off x="0" y="1809750"/>
            <a:ext cx="11001375" cy="4160838"/>
          </a:xfrm>
        </p:spPr>
        <p:txBody>
          <a:bodyPr/>
          <a:lstStyle/>
          <a:p>
            <a:r>
              <a:rPr lang="en-US" sz="2400" dirty="0">
                <a:latin typeface="Times New Roman" panose="02020603050405020304" pitchFamily="18" charset="0"/>
                <a:cs typeface="Times New Roman" panose="02020603050405020304" pitchFamily="18" charset="0"/>
              </a:rPr>
              <a:t>Affluent and Sophisticated segment is engaged in diverse recreational activities.</a:t>
            </a:r>
          </a:p>
          <a:p>
            <a:r>
              <a:rPr lang="en-US" sz="2400" dirty="0">
                <a:latin typeface="Times New Roman" panose="02020603050405020304" pitchFamily="18" charset="0"/>
                <a:cs typeface="Times New Roman" panose="02020603050405020304" pitchFamily="18" charset="0"/>
              </a:rPr>
              <a:t>High participation in arts, crafts, volunteer work, reading, and home exercise.</a:t>
            </a:r>
          </a:p>
          <a:p>
            <a:r>
              <a:rPr lang="en-US" sz="2400" dirty="0">
                <a:latin typeface="Times New Roman" panose="02020603050405020304" pitchFamily="18" charset="0"/>
                <a:cs typeface="Times New Roman" panose="02020603050405020304" pitchFamily="18" charset="0"/>
              </a:rPr>
              <a:t>Interest in downhill skiing, racquet sports, baseball/softball, and basketball.</a:t>
            </a:r>
          </a:p>
          <a:p>
            <a:r>
              <a:rPr lang="en-US" sz="2400" dirty="0">
                <a:latin typeface="Times New Roman" panose="02020603050405020304" pitchFamily="18" charset="0"/>
                <a:cs typeface="Times New Roman" panose="02020603050405020304" pitchFamily="18" charset="0"/>
              </a:rPr>
              <a:t>Strong commitment to physical fitness and well-being, evident in Pilates/yoga, health club activities, and fitness classes.</a:t>
            </a:r>
          </a:p>
        </p:txBody>
      </p:sp>
    </p:spTree>
    <p:extLst>
      <p:ext uri="{BB962C8B-B14F-4D97-AF65-F5344CB8AC3E}">
        <p14:creationId xmlns:p14="http://schemas.microsoft.com/office/powerpoint/2010/main" val="158089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9912350" cy="1014412"/>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2038350"/>
            <a:ext cx="11001375" cy="4160838"/>
          </a:xfrm>
        </p:spPr>
        <p:txBody>
          <a:bodyPr/>
          <a:lstStyle/>
          <a:p>
            <a:pPr marL="0" indent="0" algn="l">
              <a:buNone/>
            </a:pPr>
            <a:r>
              <a:rPr lang="en-US" sz="2400" b="1" i="0" dirty="0">
                <a:effectLst/>
                <a:latin typeface="Times New Roman" panose="02020603050405020304" pitchFamily="18" charset="0"/>
                <a:cs typeface="Times New Roman" panose="02020603050405020304" pitchFamily="18" charset="0"/>
              </a:rPr>
              <a:t>Target group:</a:t>
            </a:r>
            <a:r>
              <a:rPr lang="en-US" sz="2400" b="0" i="0" dirty="0">
                <a:effectLst/>
                <a:latin typeface="Times New Roman" panose="02020603050405020304" pitchFamily="18" charset="0"/>
                <a:cs typeface="Times New Roman" panose="02020603050405020304" pitchFamily="18" charset="0"/>
              </a:rPr>
              <a:t> Affluent and Sophisticated</a:t>
            </a:r>
          </a:p>
          <a:p>
            <a:pPr marL="0" indent="0" algn="l">
              <a:buNone/>
            </a:pPr>
            <a:r>
              <a:rPr lang="en-US" sz="2400" b="1" i="0" dirty="0">
                <a:effectLst/>
                <a:latin typeface="Times New Roman" panose="02020603050405020304" pitchFamily="18" charset="0"/>
                <a:cs typeface="Times New Roman" panose="02020603050405020304" pitchFamily="18" charset="0"/>
              </a:rPr>
              <a:t>Demographic Statistics:</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Household Population 14+: 945,978 individuals</a:t>
            </a:r>
          </a:p>
          <a:p>
            <a:pPr marL="457200" lvl="1" indent="0" algn="l">
              <a:buNone/>
            </a:pPr>
            <a:endParaRPr lang="en-US" b="0" i="0" dirty="0">
              <a:effectLst/>
              <a:latin typeface="Times New Roman" panose="02020603050405020304" pitchFamily="18" charset="0"/>
              <a:cs typeface="Times New Roman" panose="02020603050405020304" pitchFamily="18" charset="0"/>
            </a:endParaRPr>
          </a:p>
          <a:p>
            <a:pPr marL="0" indent="0" algn="l">
              <a:buNone/>
            </a:pPr>
            <a:r>
              <a:rPr lang="en-US" sz="2400" b="1" i="0" dirty="0">
                <a:effectLst/>
                <a:latin typeface="Times New Roman" panose="02020603050405020304" pitchFamily="18" charset="0"/>
                <a:cs typeface="Times New Roman" panose="02020603050405020304" pitchFamily="18" charset="0"/>
              </a:rPr>
              <a:t>Television:</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Viewership: Light viewing (53.43%), medium viewership (30.86%).</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Preferred </a:t>
            </a:r>
            <a:r>
              <a:rPr lang="en-US" sz="2400" b="0" i="0" dirty="0" err="1">
                <a:effectLst/>
                <a:latin typeface="Times New Roman" panose="02020603050405020304" pitchFamily="18" charset="0"/>
                <a:cs typeface="Times New Roman" panose="02020603050405020304" pitchFamily="18" charset="0"/>
              </a:rPr>
              <a:t>Programme</a:t>
            </a:r>
            <a:r>
              <a:rPr lang="en-US" sz="2400" b="0" i="0" dirty="0">
                <a:effectLst/>
                <a:latin typeface="Times New Roman" panose="02020603050405020304" pitchFamily="18" charset="0"/>
                <a:cs typeface="Times New Roman" panose="02020603050405020304" pitchFamily="18" charset="0"/>
              </a:rPr>
              <a:t> Types: News/current events (52.32%), situation comedies (42.64%).</a:t>
            </a:r>
          </a:p>
        </p:txBody>
      </p:sp>
    </p:spTree>
    <p:extLst>
      <p:ext uri="{BB962C8B-B14F-4D97-AF65-F5344CB8AC3E}">
        <p14:creationId xmlns:p14="http://schemas.microsoft.com/office/powerpoint/2010/main" val="914441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9912350" cy="1014412"/>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2038350"/>
            <a:ext cx="11001375" cy="4160838"/>
          </a:xfrm>
        </p:spPr>
        <p:txBody>
          <a:bodyPr/>
          <a:lstStyle/>
          <a:p>
            <a:pPr marL="0" indent="0" algn="l">
              <a:buNone/>
            </a:pPr>
            <a:r>
              <a:rPr lang="en-US" sz="2400" b="1" i="0" dirty="0">
                <a:effectLst/>
                <a:latin typeface="Times New Roman" panose="02020603050405020304" pitchFamily="18" charset="0"/>
                <a:cs typeface="Times New Roman" panose="02020603050405020304" pitchFamily="18" charset="0"/>
              </a:rPr>
              <a:t>Radio:</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Listenership: Heavy listenership (52.16%).</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Preferred Formats: News/talk (38.60%), alternative rock (30.64%).</a:t>
            </a:r>
          </a:p>
          <a:p>
            <a:pPr marL="0" indent="0" algn="l">
              <a:buNone/>
            </a:pPr>
            <a:endParaRPr lang="en-US" sz="2400" b="1" i="0" dirty="0">
              <a:effectLst/>
              <a:latin typeface="Times New Roman" panose="02020603050405020304" pitchFamily="18" charset="0"/>
              <a:cs typeface="Times New Roman" panose="02020603050405020304" pitchFamily="18" charset="0"/>
            </a:endParaRPr>
          </a:p>
          <a:p>
            <a:pPr marL="0" indent="0" algn="l">
              <a:buNone/>
            </a:pPr>
            <a:r>
              <a:rPr lang="en-US" sz="2400" b="1" i="0" dirty="0">
                <a:effectLst/>
                <a:latin typeface="Times New Roman" panose="02020603050405020304" pitchFamily="18" charset="0"/>
                <a:cs typeface="Times New Roman" panose="02020603050405020304" pitchFamily="18" charset="0"/>
              </a:rPr>
              <a:t>Newspaper:</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Print Readership: Light print (65.64%).</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Digital Readership: Computer (28.59%) preferred over smartphones (23.88%).</a:t>
            </a:r>
          </a:p>
        </p:txBody>
      </p:sp>
    </p:spTree>
    <p:extLst>
      <p:ext uri="{BB962C8B-B14F-4D97-AF65-F5344CB8AC3E}">
        <p14:creationId xmlns:p14="http://schemas.microsoft.com/office/powerpoint/2010/main" val="587817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151606"/>
            <a:ext cx="9912350" cy="1014412"/>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1" y="1348581"/>
            <a:ext cx="10321636" cy="4160838"/>
          </a:xfrm>
        </p:spPr>
        <p:txBody>
          <a:bodyPr/>
          <a:lstStyle/>
          <a:p>
            <a:pPr marL="0" indent="0" algn="l">
              <a:buNone/>
            </a:pPr>
            <a:r>
              <a:rPr lang="en-US" sz="2400" b="1" i="0" dirty="0">
                <a:effectLst/>
                <a:latin typeface="Times New Roman" panose="02020603050405020304" pitchFamily="18" charset="0"/>
                <a:cs typeface="Times New Roman" panose="02020603050405020304" pitchFamily="18" charset="0"/>
              </a:rPr>
              <a:t>Internet Usage:</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Most common usage: 2 to 4 hours (34.45%).</a:t>
            </a:r>
          </a:p>
          <a:p>
            <a:pPr marL="0" indent="0" algn="l">
              <a:buNone/>
            </a:pPr>
            <a:endParaRPr lang="en-US" sz="2400" b="1" i="0" dirty="0">
              <a:effectLst/>
              <a:latin typeface="Times New Roman" panose="02020603050405020304" pitchFamily="18" charset="0"/>
              <a:cs typeface="Times New Roman" panose="02020603050405020304" pitchFamily="18" charset="0"/>
            </a:endParaRPr>
          </a:p>
          <a:p>
            <a:pPr marL="0" indent="0" algn="l">
              <a:buNone/>
            </a:pPr>
            <a:r>
              <a:rPr lang="en-US" sz="2400" b="1" i="0" dirty="0">
                <a:effectLst/>
                <a:latin typeface="Times New Roman" panose="02020603050405020304" pitchFamily="18" charset="0"/>
                <a:cs typeface="Times New Roman" panose="02020603050405020304" pitchFamily="18" charset="0"/>
              </a:rPr>
              <a:t>Websites Preferences:</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Engaged in maps/directions (50.06%), food/recipes (47.03%), health (29.98%), and sports-related websites (29.18%).</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This corresponds to their rich and sophisticated lifestyle, in which they seek knowledge, pursue luxurious hobbies, prioritize health, and watch sporting events.</a:t>
            </a:r>
          </a:p>
        </p:txBody>
      </p:sp>
    </p:spTree>
    <p:extLst>
      <p:ext uri="{BB962C8B-B14F-4D97-AF65-F5344CB8AC3E}">
        <p14:creationId xmlns:p14="http://schemas.microsoft.com/office/powerpoint/2010/main" val="3783579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7E105C-E1FB-76DE-C5AD-FFCF98C775CB}"/>
              </a:ext>
            </a:extLst>
          </p:cNvPr>
          <p:cNvSpPr>
            <a:spLocks noGrp="1"/>
          </p:cNvSpPr>
          <p:nvPr>
            <p:ph type="sldNum" sz="quarter" idx="12"/>
          </p:nvPr>
        </p:nvSpPr>
        <p:spPr/>
        <p:txBody>
          <a:bodyPr/>
          <a:lstStyle/>
          <a:p>
            <a:fld id="{8D0AFDD5-844D-364D-8AEC-50CF4D36D55D}" type="slidenum">
              <a:rPr lang="en-US" noProof="0" smtClean="0"/>
              <a:pPr/>
              <a:t>36</a:t>
            </a:fld>
            <a:endParaRPr lang="en-US" noProof="0"/>
          </a:p>
        </p:txBody>
      </p:sp>
      <p:sp>
        <p:nvSpPr>
          <p:cNvPr id="3" name="Picture Placeholder 2">
            <a:extLst>
              <a:ext uri="{FF2B5EF4-FFF2-40B4-BE49-F238E27FC236}">
                <a16:creationId xmlns:a16="http://schemas.microsoft.com/office/drawing/2014/main" id="{55E394EF-C8AE-C986-3FAD-60771D79BC56}"/>
              </a:ext>
            </a:extLst>
          </p:cNvPr>
          <p:cNvSpPr>
            <a:spLocks noGrp="1"/>
          </p:cNvSpPr>
          <p:nvPr>
            <p:ph type="pic" sz="quarter" idx="4294967295"/>
          </p:nvPr>
        </p:nvSpPr>
        <p:spPr>
          <a:xfrm>
            <a:off x="0" y="3109912"/>
            <a:ext cx="4351338" cy="6858000"/>
          </a:xfrm>
        </p:spPr>
        <p:txBody>
          <a:bodyPr/>
          <a:lstStyle/>
          <a:p>
            <a:r>
              <a:rPr lang="en-CA" sz="2400" b="1" dirty="0">
                <a:latin typeface="Times New Roman" panose="02020603050405020304" pitchFamily="18" charset="0"/>
                <a:cs typeface="Times New Roman" panose="02020603050405020304" pitchFamily="18" charset="0"/>
              </a:rPr>
              <a:t>Fig 1.1 Data from Envision</a:t>
            </a:r>
          </a:p>
        </p:txBody>
      </p:sp>
      <p:pic>
        <p:nvPicPr>
          <p:cNvPr id="7" name="Picture 6" descr="A screenshot of a computer&#10;&#10;Description automatically generated">
            <a:extLst>
              <a:ext uri="{FF2B5EF4-FFF2-40B4-BE49-F238E27FC236}">
                <a16:creationId xmlns:a16="http://schemas.microsoft.com/office/drawing/2014/main" id="{AE8C84AE-7608-07D1-DEE4-B81B55EFE1EF}"/>
              </a:ext>
            </a:extLst>
          </p:cNvPr>
          <p:cNvPicPr>
            <a:picLocks noChangeAspect="1"/>
          </p:cNvPicPr>
          <p:nvPr/>
        </p:nvPicPr>
        <p:blipFill rotWithShape="1">
          <a:blip r:embed="rId2"/>
          <a:srcRect l="25080" t="6835" r="20673" b="30657"/>
          <a:stretch/>
        </p:blipFill>
        <p:spPr>
          <a:xfrm>
            <a:off x="4088102" y="568547"/>
            <a:ext cx="5584057" cy="5082729"/>
          </a:xfrm>
          <a:prstGeom prst="rect">
            <a:avLst/>
          </a:prstGeom>
        </p:spPr>
      </p:pic>
    </p:spTree>
    <p:extLst>
      <p:ext uri="{BB962C8B-B14F-4D97-AF65-F5344CB8AC3E}">
        <p14:creationId xmlns:p14="http://schemas.microsoft.com/office/powerpoint/2010/main" val="112691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9912350"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2038350"/>
            <a:ext cx="11001375" cy="4160838"/>
          </a:xfrm>
        </p:spPr>
        <p:txBody>
          <a:bodyPr/>
          <a:lstStyle/>
          <a:p>
            <a:pPr marL="0" indent="0" algn="l">
              <a:buNone/>
            </a:pPr>
            <a:r>
              <a:rPr lang="en-US" sz="2400" b="1" i="0" dirty="0">
                <a:effectLst/>
                <a:latin typeface="Times New Roman" panose="02020603050405020304" pitchFamily="18" charset="0"/>
                <a:cs typeface="Times New Roman" panose="02020603050405020304" pitchFamily="18" charset="0"/>
              </a:rPr>
              <a:t>Population:</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Total population: 1,098,922</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Households: 360,538</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Represents a smaller, high-income segment</a:t>
            </a:r>
          </a:p>
          <a:p>
            <a:pPr marL="457200" lvl="1" indent="0" algn="l">
              <a:buNone/>
            </a:pPr>
            <a:endParaRPr lang="en-US" b="0" i="0" dirty="0">
              <a:effectLst/>
              <a:latin typeface="Times New Roman" panose="02020603050405020304" pitchFamily="18" charset="0"/>
              <a:cs typeface="Times New Roman" panose="02020603050405020304" pitchFamily="18" charset="0"/>
            </a:endParaRPr>
          </a:p>
          <a:p>
            <a:pPr marL="0" indent="0" algn="l">
              <a:buNone/>
            </a:pPr>
            <a:r>
              <a:rPr lang="en-US" sz="2400" b="1" i="0" dirty="0">
                <a:effectLst/>
                <a:latin typeface="Times New Roman" panose="02020603050405020304" pitchFamily="18" charset="0"/>
                <a:cs typeface="Times New Roman" panose="02020603050405020304" pitchFamily="18" charset="0"/>
              </a:rPr>
              <a:t>Tenure:</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Ownership: 87.7%</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Communal homeownership propensity</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Leased or rented: 12.3%</a:t>
            </a:r>
          </a:p>
        </p:txBody>
      </p:sp>
    </p:spTree>
    <p:extLst>
      <p:ext uri="{BB962C8B-B14F-4D97-AF65-F5344CB8AC3E}">
        <p14:creationId xmlns:p14="http://schemas.microsoft.com/office/powerpoint/2010/main" val="2786804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10567988"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110331" y="1761259"/>
            <a:ext cx="5173663" cy="4160838"/>
          </a:xfrm>
        </p:spPr>
        <p:txBody>
          <a:bodyPr/>
          <a:lstStyle/>
          <a:p>
            <a:pPr marL="0" indent="0" algn="l">
              <a:buNone/>
            </a:pPr>
            <a:r>
              <a:rPr lang="en-US" sz="2400" b="1" i="0" dirty="0">
                <a:effectLst/>
                <a:latin typeface="Times New Roman" panose="02020603050405020304" pitchFamily="18" charset="0"/>
                <a:cs typeface="Times New Roman" panose="02020603050405020304" pitchFamily="18" charset="0"/>
              </a:rPr>
              <a:t>Structure:</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Houses: 89.6%</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Apartments: 10.3%</a:t>
            </a:r>
          </a:p>
          <a:p>
            <a:pPr marL="742950" lvl="1" indent="-285750"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a:p>
            <a:pPr marL="0" indent="0" algn="l">
              <a:buNone/>
            </a:pPr>
            <a:r>
              <a:rPr lang="en-US" sz="2400" b="1" i="0" dirty="0">
                <a:effectLst/>
                <a:latin typeface="Times New Roman" panose="02020603050405020304" pitchFamily="18" charset="0"/>
                <a:cs typeface="Times New Roman" panose="02020603050405020304" pitchFamily="18" charset="0"/>
              </a:rPr>
              <a:t>Age of Housing:</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Houses relatively recent</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18 to 22-year-old category: 8.5% (Index: 137)</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Preference for newer residences</a:t>
            </a:r>
          </a:p>
        </p:txBody>
      </p:sp>
      <p:sp>
        <p:nvSpPr>
          <p:cNvPr id="7" name="Content Placeholder 12">
            <a:extLst>
              <a:ext uri="{FF2B5EF4-FFF2-40B4-BE49-F238E27FC236}">
                <a16:creationId xmlns:a16="http://schemas.microsoft.com/office/drawing/2014/main" id="{C8A46036-F69A-BD2C-D912-3B0432521CD6}"/>
              </a:ext>
            </a:extLst>
          </p:cNvPr>
          <p:cNvSpPr txBox="1">
            <a:spLocks/>
          </p:cNvSpPr>
          <p:nvPr/>
        </p:nvSpPr>
        <p:spPr>
          <a:xfrm>
            <a:off x="5433413" y="1779951"/>
            <a:ext cx="4879848" cy="4160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Times New Roman" panose="02020603050405020304" pitchFamily="18" charset="0"/>
                <a:cs typeface="Times New Roman" panose="02020603050405020304" pitchFamily="18" charset="0"/>
              </a:rPr>
              <a:t>Household Income:</a:t>
            </a:r>
          </a:p>
          <a:p>
            <a:pPr marL="742950" lvl="1" indent="-285750"/>
            <a:r>
              <a:rPr lang="en-US" dirty="0">
                <a:latin typeface="Times New Roman" panose="02020603050405020304" pitchFamily="18" charset="0"/>
                <a:cs typeface="Times New Roman" panose="02020603050405020304" pitchFamily="18" charset="0"/>
              </a:rPr>
              <a:t>Average income: $251,154 (Index: 216)</a:t>
            </a:r>
          </a:p>
          <a:p>
            <a:pPr marL="742950" lvl="1" indent="-285750"/>
            <a:r>
              <a:rPr lang="en-US" dirty="0">
                <a:latin typeface="Times New Roman" panose="02020603050405020304" pitchFamily="18" charset="0"/>
                <a:cs typeface="Times New Roman" panose="02020603050405020304" pitchFamily="18" charset="0"/>
              </a:rPr>
              <a:t>Concentration in upper-income category</a:t>
            </a:r>
          </a:p>
          <a:p>
            <a:pPr marL="742950" lvl="1" indent="-285750"/>
            <a:r>
              <a:rPr lang="en-US" dirty="0">
                <a:latin typeface="Times New Roman" panose="02020603050405020304" pitchFamily="18" charset="0"/>
                <a:cs typeface="Times New Roman" panose="02020603050405020304" pitchFamily="18" charset="0"/>
              </a:rPr>
              <a:t>Higher percentage above $300,000</a:t>
            </a:r>
          </a:p>
          <a:p>
            <a:pPr marL="742950" lvl="1" indent="-285750"/>
            <a:r>
              <a:rPr lang="en-US" dirty="0">
                <a:latin typeface="Times New Roman" panose="02020603050405020304" pitchFamily="18" charset="0"/>
                <a:cs typeface="Times New Roman" panose="02020603050405020304" pitchFamily="18" charset="0"/>
              </a:rPr>
              <a:t>Reflects wealth and sophistication</a:t>
            </a:r>
          </a:p>
        </p:txBody>
      </p:sp>
    </p:spTree>
    <p:extLst>
      <p:ext uri="{BB962C8B-B14F-4D97-AF65-F5344CB8AC3E}">
        <p14:creationId xmlns:p14="http://schemas.microsoft.com/office/powerpoint/2010/main" val="324141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idx="4294967295"/>
          </p:nvPr>
        </p:nvSpPr>
        <p:spPr>
          <a:xfrm>
            <a:off x="2180907" y="473942"/>
            <a:ext cx="4959350" cy="1162050"/>
          </a:xfrm>
        </p:spPr>
        <p:txBody>
          <a:bodyPr/>
          <a:lstStyle/>
          <a:p>
            <a:r>
              <a:rPr lang="en-US" sz="2400" b="1" dirty="0">
                <a:latin typeface="Times New Roman" panose="02020603050405020304" pitchFamily="18" charset="0"/>
                <a:cs typeface="Times New Roman" panose="02020603050405020304" pitchFamily="18" charset="0"/>
              </a:rPr>
              <a:t>Target Group 2: Multi-Culture Communities</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4294967295"/>
          </p:nvPr>
        </p:nvSpPr>
        <p:spPr>
          <a:xfrm>
            <a:off x="2272348" y="2202787"/>
            <a:ext cx="5105400" cy="3071813"/>
          </a:xfrm>
        </p:spPr>
        <p:txBody>
          <a:bodyPr>
            <a:normAutofit fontScale="85000" lnSpcReduction="20000"/>
          </a:bodyPr>
          <a:lstStyle/>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 Turbo Burbs, Multi culture Ish, and South Asian Enterprise segments encompass a range of communities, with cultural backgrounds.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These communities are known for their multiculturalism, the blending of traditions, languages, and ethnicities.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By catering to these groups Nike can highlight the importance of inclusivity and diversity, in its marketing tactics and product lineup.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Nike can demonstrate its dedication to representing and honoring cultures, which can deeply connect with these segments and cultivate a sense of belonging among its members</a:t>
            </a:r>
            <a:r>
              <a:rPr lang="en-US" altLang="zh-CN" sz="2000" dirty="0"/>
              <a:t>.</a:t>
            </a:r>
            <a:endParaRPr lang="en-US" sz="2000" dirty="0"/>
          </a:p>
        </p:txBody>
      </p:sp>
    </p:spTree>
    <p:extLst>
      <p:ext uri="{BB962C8B-B14F-4D97-AF65-F5344CB8AC3E}">
        <p14:creationId xmlns:p14="http://schemas.microsoft.com/office/powerpoint/2010/main" val="660260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93" y="417376"/>
            <a:ext cx="8623663" cy="1325563"/>
          </a:xfrm>
        </p:spPr>
        <p:txBody>
          <a:bodyPr anchor="ctr">
            <a:normAutofit/>
          </a:bodyPr>
          <a:lstStyle/>
          <a:p>
            <a:r>
              <a:rPr lang="en-US" dirty="0"/>
              <a:t>Introduction</a:t>
            </a:r>
          </a:p>
        </p:txBody>
      </p:sp>
      <p:sp>
        <p:nvSpPr>
          <p:cNvPr id="3" name="Content Placeholder 2"/>
          <p:cNvSpPr>
            <a:spLocks noGrp="1"/>
          </p:cNvSpPr>
          <p:nvPr>
            <p:ph sz="half" idx="1"/>
          </p:nvPr>
        </p:nvSpPr>
        <p:spPr>
          <a:xfrm>
            <a:off x="404943" y="1873975"/>
            <a:ext cx="4206240" cy="4351338"/>
          </a:xfrm>
        </p:spPr>
        <p:txBody>
          <a:bodyPr>
            <a:normAutofit/>
          </a:bodyPr>
          <a:lstStyle/>
          <a:p>
            <a:pPr marL="0" indent="0">
              <a:buNone/>
            </a:pPr>
            <a:r>
              <a:rPr lang="en-US" sz="2600"/>
              <a:t>This presentation is on Nike’s running shoes and represents an attempt to provide a situation analysis, envision analysis, and marketing mix strategy to further elevate the Nike running shoe brand above other formidable competitors in the running shoe industry.</a:t>
            </a:r>
          </a:p>
          <a:p>
            <a:pPr marL="0" indent="0">
              <a:buNone/>
            </a:pPr>
            <a:endParaRPr lang="en-US" sz="2600"/>
          </a:p>
        </p:txBody>
      </p:sp>
      <p:pic>
        <p:nvPicPr>
          <p:cNvPr id="4" name="Picture 3" descr="A person running on a poster&#10;&#10;Description automatically generated">
            <a:extLst>
              <a:ext uri="{FF2B5EF4-FFF2-40B4-BE49-F238E27FC236}">
                <a16:creationId xmlns:a16="http://schemas.microsoft.com/office/drawing/2014/main" id="{D85B8231-3E5A-6ADC-37A4-26764490CDB4}"/>
              </a:ext>
            </a:extLst>
          </p:cNvPr>
          <p:cNvPicPr>
            <a:picLocks noChangeAspect="1"/>
          </p:cNvPicPr>
          <p:nvPr/>
        </p:nvPicPr>
        <p:blipFill>
          <a:blip r:embed="rId2"/>
          <a:stretch>
            <a:fillRect/>
          </a:stretch>
        </p:blipFill>
        <p:spPr>
          <a:xfrm>
            <a:off x="5362237" y="1873975"/>
            <a:ext cx="3035057" cy="4351338"/>
          </a:xfrm>
          <a:prstGeom prst="rect">
            <a:avLst/>
          </a:prstGeom>
          <a:noFill/>
        </p:spPr>
      </p:pic>
    </p:spTree>
    <p:extLst>
      <p:ext uri="{BB962C8B-B14F-4D97-AF65-F5344CB8AC3E}">
        <p14:creationId xmlns:p14="http://schemas.microsoft.com/office/powerpoint/2010/main" val="619139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7E105C-E1FB-76DE-C5AD-FFCF98C775CB}"/>
              </a:ext>
            </a:extLst>
          </p:cNvPr>
          <p:cNvSpPr>
            <a:spLocks noGrp="1"/>
          </p:cNvSpPr>
          <p:nvPr>
            <p:ph type="sldNum" sz="quarter" idx="12"/>
          </p:nvPr>
        </p:nvSpPr>
        <p:spPr/>
        <p:txBody>
          <a:bodyPr/>
          <a:lstStyle/>
          <a:p>
            <a:fld id="{8D0AFDD5-844D-364D-8AEC-50CF4D36D55D}" type="slidenum">
              <a:rPr lang="en-US" noProof="0" smtClean="0"/>
              <a:pPr/>
              <a:t>40</a:t>
            </a:fld>
            <a:endParaRPr lang="en-US" noProof="0"/>
          </a:p>
        </p:txBody>
      </p:sp>
      <p:sp>
        <p:nvSpPr>
          <p:cNvPr id="3" name="Picture Placeholder 2">
            <a:extLst>
              <a:ext uri="{FF2B5EF4-FFF2-40B4-BE49-F238E27FC236}">
                <a16:creationId xmlns:a16="http://schemas.microsoft.com/office/drawing/2014/main" id="{55E394EF-C8AE-C986-3FAD-60771D79BC56}"/>
              </a:ext>
            </a:extLst>
          </p:cNvPr>
          <p:cNvSpPr>
            <a:spLocks noGrp="1"/>
          </p:cNvSpPr>
          <p:nvPr>
            <p:ph type="pic" sz="quarter" idx="4294967295"/>
          </p:nvPr>
        </p:nvSpPr>
        <p:spPr>
          <a:xfrm>
            <a:off x="-210" y="3109912"/>
            <a:ext cx="4351338" cy="6858000"/>
          </a:xfrm>
        </p:spPr>
        <p:txBody>
          <a:bodyPr/>
          <a:lstStyle/>
          <a:p>
            <a:r>
              <a:rPr lang="en-CA" sz="2400" b="1" dirty="0">
                <a:latin typeface="Times New Roman" panose="02020603050405020304" pitchFamily="18" charset="0"/>
                <a:cs typeface="Times New Roman" panose="02020603050405020304" pitchFamily="18" charset="0"/>
              </a:rPr>
              <a:t>Fig 2.0 Data from Envision</a:t>
            </a:r>
          </a:p>
        </p:txBody>
      </p:sp>
      <p:pic>
        <p:nvPicPr>
          <p:cNvPr id="7" name="Picture 6" descr="A screenshot of a web page&#10;&#10;Description automatically generated">
            <a:extLst>
              <a:ext uri="{FF2B5EF4-FFF2-40B4-BE49-F238E27FC236}">
                <a16:creationId xmlns:a16="http://schemas.microsoft.com/office/drawing/2014/main" id="{6D7A7355-57BF-F719-11B7-FB262B54139F}"/>
              </a:ext>
            </a:extLst>
          </p:cNvPr>
          <p:cNvPicPr>
            <a:picLocks noChangeAspect="1"/>
          </p:cNvPicPr>
          <p:nvPr/>
        </p:nvPicPr>
        <p:blipFill rotWithShape="1">
          <a:blip r:embed="rId2"/>
          <a:srcRect l="13553" t="7668" r="13883" b="10189"/>
          <a:stretch/>
        </p:blipFill>
        <p:spPr>
          <a:xfrm>
            <a:off x="4107543" y="778783"/>
            <a:ext cx="5544457" cy="4764781"/>
          </a:xfrm>
          <a:prstGeom prst="rect">
            <a:avLst/>
          </a:prstGeom>
        </p:spPr>
      </p:pic>
    </p:spTree>
    <p:extLst>
      <p:ext uri="{BB962C8B-B14F-4D97-AF65-F5344CB8AC3E}">
        <p14:creationId xmlns:p14="http://schemas.microsoft.com/office/powerpoint/2010/main" val="2878938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0CAC6-3968-4D63-A855-09547BB06588}"/>
              </a:ext>
            </a:extLst>
          </p:cNvPr>
          <p:cNvSpPr>
            <a:spLocks noGrp="1"/>
          </p:cNvSpPr>
          <p:nvPr>
            <p:ph type="title" idx="4294967295"/>
          </p:nvPr>
        </p:nvSpPr>
        <p:spPr>
          <a:xfrm>
            <a:off x="841248" y="334644"/>
            <a:ext cx="10509504" cy="1076914"/>
          </a:xfrm>
        </p:spPr>
        <p:txBody>
          <a:bodyPr vert="horz" lIns="91440" tIns="45720" rIns="91440" bIns="45720" rtlCol="0" anchor="ctr">
            <a:normAutofit/>
          </a:bodyPr>
          <a:lstStyle/>
          <a:p>
            <a:r>
              <a:rPr lang="en-US" sz="4000" b="1" kern="1200">
                <a:solidFill>
                  <a:schemeClr val="tx1"/>
                </a:solidFill>
                <a:latin typeface="+mj-lt"/>
                <a:ea typeface="+mj-ea"/>
                <a:cs typeface="+mj-cs"/>
              </a:rPr>
              <a:t>Variable 1: Sports &amp; Leisure Overview – Attend </a:t>
            </a:r>
          </a:p>
        </p:txBody>
      </p:sp>
      <p:sp>
        <p:nvSpPr>
          <p:cNvPr id="33" name="Rectangle 2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4294967295"/>
          </p:nvPr>
        </p:nvSpPr>
        <p:spPr>
          <a:xfrm>
            <a:off x="838200" y="1998210"/>
            <a:ext cx="2043834" cy="401379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0" defTabSz="786384">
              <a:spcBef>
                <a:spcPts val="860"/>
              </a:spcBef>
              <a:buNone/>
            </a:pPr>
            <a:endParaRPr lang="en-US" sz="1720" dirty="0">
              <a:latin typeface="Times New Roman" panose="02020603050405020304" pitchFamily="18" charset="0"/>
              <a:cs typeface="Times New Roman" panose="02020603050405020304" pitchFamily="18" charset="0"/>
            </a:endParaRPr>
          </a:p>
          <a:p>
            <a:pPr marL="0" indent="0" defTabSz="786384">
              <a:spcBef>
                <a:spcPts val="860"/>
              </a:spcBef>
              <a:buNone/>
            </a:pPr>
            <a:endParaRPr lang="en-US" sz="1720" dirty="0">
              <a:latin typeface="Times New Roman" panose="02020603050405020304" pitchFamily="18" charset="0"/>
              <a:cs typeface="Times New Roman" panose="02020603050405020304" pitchFamily="18" charset="0"/>
            </a:endParaRPr>
          </a:p>
          <a:p>
            <a:pPr marL="0" indent="0" defTabSz="786384">
              <a:spcBef>
                <a:spcPts val="860"/>
              </a:spcBef>
              <a:buNone/>
            </a:pPr>
            <a:r>
              <a:rPr lang="en-US" sz="1720" dirty="0">
                <a:latin typeface="Times New Roman" panose="02020603050405020304" pitchFamily="18" charset="0"/>
                <a:cs typeface="Times New Roman" panose="02020603050405020304" pitchFamily="18" charset="0"/>
              </a:rPr>
              <a:t>Population:</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4294967295"/>
          </p:nvPr>
        </p:nvSpPr>
        <p:spPr>
          <a:xfrm>
            <a:off x="847344" y="3166506"/>
            <a:ext cx="2043834" cy="2399521"/>
          </a:xfrm>
        </p:spPr>
        <p:txBody>
          <a:bodyPr>
            <a:noAutofit/>
          </a:bodyPr>
          <a:lstStyle/>
          <a:p>
            <a:pPr marL="245745" indent="-245745" defTabSz="786384">
              <a:spcBef>
                <a:spcPts val="860"/>
              </a:spcBef>
            </a:pPr>
            <a:r>
              <a:rPr lang="en-US" sz="1300" kern="1200" dirty="0">
                <a:solidFill>
                  <a:schemeClr val="tx1"/>
                </a:solidFill>
                <a:latin typeface="Times New Roman" panose="02020603050405020304" pitchFamily="18" charset="0"/>
                <a:ea typeface="+mn-ea"/>
                <a:cs typeface="Times New Roman" panose="02020603050405020304" pitchFamily="18" charset="0"/>
              </a:rPr>
              <a:t>Multiculture Communities Target Group</a:t>
            </a:r>
          </a:p>
          <a:p>
            <a:pPr marL="245745" indent="-245745" defTabSz="786384">
              <a:spcBef>
                <a:spcPts val="860"/>
              </a:spcBef>
            </a:pPr>
            <a:endParaRPr lang="en-US" sz="1300" kern="1200" dirty="0">
              <a:solidFill>
                <a:schemeClr val="tx1"/>
              </a:solidFill>
              <a:latin typeface="Times New Roman" panose="02020603050405020304" pitchFamily="18" charset="0"/>
              <a:ea typeface="+mn-ea"/>
              <a:cs typeface="Times New Roman" panose="02020603050405020304" pitchFamily="18" charset="0"/>
            </a:endParaRPr>
          </a:p>
          <a:p>
            <a:pPr marL="245745" indent="-245745" defTabSz="786384">
              <a:spcBef>
                <a:spcPts val="860"/>
              </a:spcBef>
            </a:pPr>
            <a:r>
              <a:rPr lang="en-US" sz="1300" kern="1200" dirty="0">
                <a:solidFill>
                  <a:schemeClr val="tx1"/>
                </a:solidFill>
                <a:latin typeface="Times New Roman" panose="02020603050405020304" pitchFamily="18" charset="0"/>
                <a:ea typeface="+mn-ea"/>
                <a:cs typeface="Times New Roman" panose="02020603050405020304" pitchFamily="18" charset="0"/>
              </a:rPr>
              <a:t>Household population: 1,971,411 individuals aged 12 and above</a:t>
            </a:r>
          </a:p>
          <a:p>
            <a:pPr marL="245745" indent="-245745" defTabSz="786384">
              <a:spcBef>
                <a:spcPts val="860"/>
              </a:spcBef>
            </a:pPr>
            <a:endParaRPr lang="en-US" sz="1300" kern="1200" dirty="0">
              <a:solidFill>
                <a:schemeClr val="tx1"/>
              </a:solidFill>
              <a:latin typeface="Times New Roman" panose="02020603050405020304" pitchFamily="18" charset="0"/>
              <a:ea typeface="+mn-ea"/>
              <a:cs typeface="Times New Roman" panose="02020603050405020304" pitchFamily="18" charset="0"/>
            </a:endParaRPr>
          </a:p>
          <a:p>
            <a:pPr marL="245745" indent="-245745" defTabSz="786384">
              <a:spcBef>
                <a:spcPts val="860"/>
              </a:spcBef>
            </a:pPr>
            <a:r>
              <a:rPr lang="en-US" sz="1300" kern="1200" dirty="0">
                <a:solidFill>
                  <a:schemeClr val="tx1"/>
                </a:solidFill>
                <a:latin typeface="Times New Roman" panose="02020603050405020304" pitchFamily="18" charset="0"/>
                <a:ea typeface="+mn-ea"/>
                <a:cs typeface="Times New Roman" panose="02020603050405020304" pitchFamily="18" charset="0"/>
              </a:rPr>
              <a:t>Diverse group with unique statistics, behaviors, and preferences</a:t>
            </a:r>
            <a:endParaRPr lang="en-US" sz="13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4294967295"/>
          </p:nvPr>
        </p:nvSpPr>
        <p:spPr>
          <a:xfrm>
            <a:off x="8823043" y="1956816"/>
            <a:ext cx="2265455" cy="422346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0" defTabSz="786384">
              <a:spcBef>
                <a:spcPts val="860"/>
              </a:spcBef>
              <a:buNone/>
            </a:pPr>
            <a:endParaRPr lang="en-US" sz="1720" dirty="0">
              <a:latin typeface="Times New Roman" panose="02020603050405020304" pitchFamily="18" charset="0"/>
              <a:cs typeface="Times New Roman" panose="02020603050405020304" pitchFamily="18" charset="0"/>
            </a:endParaRPr>
          </a:p>
          <a:p>
            <a:pPr marL="0" indent="0" defTabSz="786384">
              <a:spcBef>
                <a:spcPts val="860"/>
              </a:spcBef>
              <a:buNone/>
            </a:pPr>
            <a:r>
              <a:rPr lang="en-US" sz="1720" dirty="0">
                <a:latin typeface="Times New Roman" panose="02020603050405020304" pitchFamily="18" charset="0"/>
                <a:cs typeface="Times New Roman" panose="02020603050405020304" pitchFamily="18" charset="0"/>
              </a:rPr>
              <a:t>Local Attractions and Destinations</a:t>
            </a:r>
          </a:p>
          <a:p>
            <a:pPr marL="0" indent="0" defTabSz="786384">
              <a:spcBef>
                <a:spcPts val="860"/>
              </a:spcBef>
              <a:buNone/>
            </a:pPr>
            <a:endParaRPr lang="en-US" sz="1720"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4294967295"/>
          </p:nvPr>
        </p:nvSpPr>
        <p:spPr>
          <a:xfrm>
            <a:off x="8867338" y="2960172"/>
            <a:ext cx="2265455" cy="2856443"/>
          </a:xfrm>
        </p:spPr>
        <p:txBody>
          <a:bodyPr>
            <a:normAutofit fontScale="25000" lnSpcReduction="20000"/>
          </a:bodyPr>
          <a:lstStyle/>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Popular sports:</a:t>
            </a:r>
          </a:p>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Baseball: 5.5%</a:t>
            </a:r>
          </a:p>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Hockey: 8.2%</a:t>
            </a:r>
          </a:p>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Popular concert/theatre venue: Arenas (14.4%)</a:t>
            </a:r>
          </a:p>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Reduced interest in:</a:t>
            </a:r>
          </a:p>
          <a:p>
            <a:pPr marL="245745" indent="-245745" defTabSz="786384">
              <a:lnSpc>
                <a:spcPct val="170000"/>
              </a:lnSpc>
              <a:spcBef>
                <a:spcPts val="0"/>
              </a:spcBef>
              <a:spcAft>
                <a:spcPts val="600"/>
              </a:spcAft>
              <a:buSzPct val="50000"/>
            </a:pPr>
            <a:r>
              <a:rPr lang="en-US" sz="5600" dirty="0">
                <a:latin typeface="Times New Roman" panose="02020603050405020304" pitchFamily="18" charset="0"/>
                <a:cs typeface="Times New Roman" panose="02020603050405020304" pitchFamily="18" charset="0"/>
              </a:rPr>
              <a:t>Concerts at nightclubs/bars</a:t>
            </a:r>
          </a:p>
          <a:p>
            <a:pPr marL="285750" indent="-285750">
              <a:lnSpc>
                <a:spcPct val="150000"/>
              </a:lnSpc>
              <a:buFont typeface="Arial" panose="020B0604020202020204" pitchFamily="34" charset="0"/>
              <a:buChar char="•"/>
            </a:pPr>
            <a:endParaRPr lang="en-US" sz="1000" dirty="0">
              <a:latin typeface="Times New Roman" panose="02020603050405020304" pitchFamily="18" charset="0"/>
              <a:cs typeface="Times New Roman" panose="02020603050405020304" pitchFamily="18" charset="0"/>
            </a:endParaRPr>
          </a:p>
        </p:txBody>
      </p:sp>
      <p:sp>
        <p:nvSpPr>
          <p:cNvPr id="12" name="Text Placeholder 3">
            <a:extLst>
              <a:ext uri="{FF2B5EF4-FFF2-40B4-BE49-F238E27FC236}">
                <a16:creationId xmlns:a16="http://schemas.microsoft.com/office/drawing/2014/main" id="{E4324B15-222F-3C95-1670-04747017A118}"/>
              </a:ext>
            </a:extLst>
          </p:cNvPr>
          <p:cNvSpPr txBox="1">
            <a:spLocks/>
          </p:cNvSpPr>
          <p:nvPr/>
        </p:nvSpPr>
        <p:spPr>
          <a:xfrm>
            <a:off x="3338295" y="1997961"/>
            <a:ext cx="2190748" cy="396685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txBody>
          <a:bodyPr vert="horz" lIns="320040" tIns="5029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86384">
              <a:spcBef>
                <a:spcPts val="860"/>
              </a:spcBef>
            </a:pPr>
            <a:r>
              <a:rPr lang="en-US" sz="1720" kern="1200" dirty="0">
                <a:solidFill>
                  <a:schemeClr val="tx1"/>
                </a:solidFill>
                <a:latin typeface="Times New Roman" panose="02020603050405020304" pitchFamily="18" charset="0"/>
                <a:ea typeface="+mn-ea"/>
                <a:cs typeface="Times New Roman" panose="02020603050405020304" pitchFamily="18" charset="0"/>
              </a:rPr>
              <a:t>Shows and Exhibitions Attendance</a:t>
            </a:r>
            <a:endParaRPr lang="en-US" dirty="0">
              <a:latin typeface="Times New Roman" panose="02020603050405020304" pitchFamily="18" charset="0"/>
              <a:cs typeface="Times New Roman" panose="02020603050405020304" pitchFamily="18" charset="0"/>
            </a:endParaRPr>
          </a:p>
        </p:txBody>
      </p:sp>
      <p:sp>
        <p:nvSpPr>
          <p:cNvPr id="13" name="Content Placeholder 6">
            <a:extLst>
              <a:ext uri="{FF2B5EF4-FFF2-40B4-BE49-F238E27FC236}">
                <a16:creationId xmlns:a16="http://schemas.microsoft.com/office/drawing/2014/main" id="{ECC0AA37-B14F-5C2E-31A6-D9275A12C2D7}"/>
              </a:ext>
            </a:extLst>
          </p:cNvPr>
          <p:cNvSpPr txBox="1">
            <a:spLocks/>
          </p:cNvSpPr>
          <p:nvPr/>
        </p:nvSpPr>
        <p:spPr>
          <a:xfrm>
            <a:off x="3396746" y="3156380"/>
            <a:ext cx="2073846" cy="242556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SzPct val="50000"/>
              <a:buFont typeface="Arial" panose="020B0604020202020204" pitchFamily="34" charset="0"/>
              <a:buNone/>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Home shows: 1.6%</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Food/wine shows: 1.2%</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Craft fairs: 1.8%</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Book fairs: 0.6%</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Moderate interest in shows and exhibitions</a:t>
            </a:r>
            <a:endParaRPr lang="en-US" dirty="0">
              <a:latin typeface="Times New Roman" panose="02020603050405020304" pitchFamily="18" charset="0"/>
              <a:cs typeface="Times New Roman" panose="02020603050405020304" pitchFamily="18" charset="0"/>
            </a:endParaRPr>
          </a:p>
        </p:txBody>
      </p:sp>
      <p:sp>
        <p:nvSpPr>
          <p:cNvPr id="15" name="Text Placeholder 2">
            <a:extLst>
              <a:ext uri="{FF2B5EF4-FFF2-40B4-BE49-F238E27FC236}">
                <a16:creationId xmlns:a16="http://schemas.microsoft.com/office/drawing/2014/main" id="{4C330D5D-1866-C6E9-4EC7-7A1302317C9A}"/>
              </a:ext>
            </a:extLst>
          </p:cNvPr>
          <p:cNvSpPr txBox="1">
            <a:spLocks/>
          </p:cNvSpPr>
          <p:nvPr/>
        </p:nvSpPr>
        <p:spPr>
          <a:xfrm>
            <a:off x="5873838" y="1997961"/>
            <a:ext cx="2043747" cy="40142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txBody>
          <a:bodyPr vert="horz" lIns="320040" tIns="5029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86384">
              <a:spcBef>
                <a:spcPts val="860"/>
              </a:spcBef>
            </a:pPr>
            <a:r>
              <a:rPr lang="en-US" sz="1720" kern="1200" dirty="0">
                <a:solidFill>
                  <a:schemeClr val="tx1"/>
                </a:solidFill>
                <a:latin typeface="Times New Roman" panose="02020603050405020304" pitchFamily="18" charset="0"/>
                <a:ea typeface="+mn-ea"/>
                <a:cs typeface="Times New Roman" panose="02020603050405020304" pitchFamily="18" charset="0"/>
              </a:rPr>
              <a:t>Sports and Entertainment</a:t>
            </a:r>
            <a:endParaRPr lang="en-US" dirty="0">
              <a:latin typeface="Times New Roman" panose="02020603050405020304" pitchFamily="18" charset="0"/>
              <a:cs typeface="Times New Roman" panose="02020603050405020304" pitchFamily="18" charset="0"/>
            </a:endParaRPr>
          </a:p>
        </p:txBody>
      </p:sp>
      <p:sp>
        <p:nvSpPr>
          <p:cNvPr id="16" name="Content Placeholder 5">
            <a:extLst>
              <a:ext uri="{FF2B5EF4-FFF2-40B4-BE49-F238E27FC236}">
                <a16:creationId xmlns:a16="http://schemas.microsoft.com/office/drawing/2014/main" id="{1E9DBBE1-AC13-E5EB-1562-810CBA246D87}"/>
              </a:ext>
            </a:extLst>
          </p:cNvPr>
          <p:cNvSpPr txBox="1">
            <a:spLocks/>
          </p:cNvSpPr>
          <p:nvPr/>
        </p:nvSpPr>
        <p:spPr>
          <a:xfrm>
            <a:off x="5777661" y="2848874"/>
            <a:ext cx="2139923" cy="260032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buSzPct val="50000"/>
              <a:buFont typeface="Arial" panose="020B0604020202020204" pitchFamily="34" charset="0"/>
              <a:buNone/>
              <a:defRPr sz="1600" kern="1200">
                <a:solidFill>
                  <a:schemeClr val="tx1"/>
                </a:solidFill>
                <a:latin typeface="+mn-lt"/>
                <a:ea typeface="+mn-ea"/>
                <a:cs typeface="+mn-cs"/>
              </a:defRPr>
            </a:lvl1pPr>
            <a:lvl2pPr marL="274320" indent="-137160" algn="l" defTabSz="914400" rtl="0" eaLnBrk="1" latinLnBrk="0" hangingPunct="1">
              <a:lnSpc>
                <a:spcPct val="100000"/>
              </a:lnSpc>
              <a:spcBef>
                <a:spcPts val="0"/>
              </a:spcBef>
              <a:buSzPct val="50000"/>
              <a:buFont typeface="Arial" panose="020B0604020202020204" pitchFamily="34" charset="0"/>
              <a:buChar char="•"/>
              <a:defRPr sz="1400" kern="1200">
                <a:solidFill>
                  <a:schemeClr val="tx1"/>
                </a:solidFill>
                <a:latin typeface="+mn-lt"/>
                <a:ea typeface="+mn-ea"/>
                <a:cs typeface="+mn-cs"/>
              </a:defRPr>
            </a:lvl2pPr>
            <a:lvl3pPr marL="411480" indent="-137160" algn="l" defTabSz="914400" rtl="0" eaLnBrk="1" latinLnBrk="0" hangingPunct="1">
              <a:lnSpc>
                <a:spcPct val="100000"/>
              </a:lnSpc>
              <a:spcBef>
                <a:spcPts val="0"/>
              </a:spcBef>
              <a:buSzPct val="50000"/>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100000"/>
              </a:lnSpc>
              <a:spcBef>
                <a:spcPts val="0"/>
              </a:spcBef>
              <a:buSzPct val="50000"/>
              <a:buFont typeface="Arial" panose="020B0604020202020204" pitchFamily="34" charset="0"/>
              <a:buChar char="•"/>
              <a:defRPr sz="1100" kern="1200">
                <a:solidFill>
                  <a:schemeClr val="tx1"/>
                </a:solidFill>
                <a:latin typeface="+mn-lt"/>
                <a:ea typeface="+mn-ea"/>
                <a:cs typeface="+mn-cs"/>
              </a:defRPr>
            </a:lvl4pPr>
            <a:lvl5pPr marL="2057400" indent="-137160" algn="l" defTabSz="914400" rtl="0" eaLnBrk="1" latinLnBrk="0" hangingPunct="1">
              <a:lnSpc>
                <a:spcPct val="90000"/>
              </a:lnSpc>
              <a:spcBef>
                <a:spcPts val="500"/>
              </a:spcBef>
              <a:buSzPct val="50000"/>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Theme parks: 10.3%</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Zoos and aquariums: 13.5%</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Broad interest in leisure activities: 22.8%</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Indoor amusement </a:t>
            </a:r>
            <a:r>
              <a:rPr lang="en-US" sz="1376" kern="1200" dirty="0" err="1">
                <a:solidFill>
                  <a:schemeClr val="tx1"/>
                </a:solidFill>
                <a:latin typeface="Times New Roman" panose="02020603050405020304" pitchFamily="18" charset="0"/>
                <a:ea typeface="+mn-ea"/>
                <a:cs typeface="Times New Roman" panose="02020603050405020304" pitchFamily="18" charset="0"/>
              </a:rPr>
              <a:t>centres</a:t>
            </a:r>
            <a:r>
              <a:rPr lang="en-US" sz="1376" kern="1200" dirty="0">
                <a:solidFill>
                  <a:schemeClr val="tx1"/>
                </a:solidFill>
                <a:latin typeface="Times New Roman" panose="02020603050405020304" pitchFamily="18" charset="0"/>
                <a:ea typeface="+mn-ea"/>
                <a:cs typeface="Times New Roman" panose="02020603050405020304" pitchFamily="18" charset="0"/>
              </a:rPr>
              <a:t>: 5.6%</a:t>
            </a:r>
          </a:p>
          <a:p>
            <a:pPr marL="245745" indent="-245745" defTabSz="786384">
              <a:lnSpc>
                <a:spcPct val="150000"/>
              </a:lnSpc>
              <a:spcAft>
                <a:spcPts val="600"/>
              </a:spcAft>
              <a:buFont typeface="Arial" panose="020B0604020202020204" pitchFamily="34" charset="0"/>
              <a:buChar char="•"/>
            </a:pPr>
            <a:r>
              <a:rPr lang="en-US" sz="1376" kern="1200" dirty="0">
                <a:solidFill>
                  <a:schemeClr val="tx1"/>
                </a:solidFill>
                <a:latin typeface="Times New Roman" panose="02020603050405020304" pitchFamily="18" charset="0"/>
                <a:ea typeface="+mn-ea"/>
                <a:cs typeface="Times New Roman" panose="02020603050405020304" pitchFamily="18" charset="0"/>
              </a:rPr>
              <a:t>Wide range of interests within the target group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79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1422400" y="441643"/>
            <a:ext cx="11887200" cy="1014412"/>
          </a:xfrm>
        </p:spPr>
        <p:txBody>
          <a:bodyPr/>
          <a:lstStyle/>
          <a:p>
            <a:r>
              <a:rPr lang="en-US" sz="2400" b="1" dirty="0">
                <a:latin typeface="Times New Roman" panose="02020603050405020304" pitchFamily="18" charset="0"/>
                <a:cs typeface="Times New Roman" panose="02020603050405020304" pitchFamily="18" charset="0"/>
              </a:rPr>
              <a:t>Variable 2: Sports &amp; Leisure Overview - Participate</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839787" y="2133600"/>
            <a:ext cx="5611813" cy="2590800"/>
          </a:xfrm>
        </p:spPr>
        <p:txBody>
          <a:bodyPr>
            <a:normAutofit/>
          </a:bodyPr>
          <a:lstStyle/>
          <a:p>
            <a:pPr algn="l"/>
            <a:r>
              <a:rPr lang="en-US" sz="2000" b="1" i="0" dirty="0">
                <a:effectLst/>
                <a:latin typeface="Times New Roman" panose="02020603050405020304" pitchFamily="18" charset="0"/>
                <a:cs typeface="Times New Roman" panose="02020603050405020304" pitchFamily="18" charset="0"/>
              </a:rPr>
              <a:t>Individual Sports:</a:t>
            </a:r>
            <a:endParaRPr lang="en-US" sz="20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Downhill skiing: 19.6% (Index: 112)</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Skateboarding: 5.5% (Index: 126)</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Martial arts: 5.1% (Index: 113)</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Bowling: 36.3% (Index: 108)</a:t>
            </a:r>
          </a:p>
        </p:txBody>
      </p:sp>
      <p:sp>
        <p:nvSpPr>
          <p:cNvPr id="3" name="Content Placeholder 12">
            <a:extLst>
              <a:ext uri="{FF2B5EF4-FFF2-40B4-BE49-F238E27FC236}">
                <a16:creationId xmlns:a16="http://schemas.microsoft.com/office/drawing/2014/main" id="{B2488EAE-5963-4CBE-77C9-DB123938A339}"/>
              </a:ext>
            </a:extLst>
          </p:cNvPr>
          <p:cNvSpPr txBox="1">
            <a:spLocks/>
          </p:cNvSpPr>
          <p:nvPr/>
        </p:nvSpPr>
        <p:spPr>
          <a:xfrm>
            <a:off x="5611813" y="2199173"/>
            <a:ext cx="5611368" cy="2202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Team Sports: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Basketball: 18.9% (Index: 126)</a:t>
            </a:r>
          </a:p>
          <a:p>
            <a:r>
              <a:rPr lang="en-US" sz="2000" dirty="0">
                <a:latin typeface="Times New Roman" panose="02020603050405020304" pitchFamily="18" charset="0"/>
                <a:cs typeface="Times New Roman" panose="02020603050405020304" pitchFamily="18" charset="0"/>
              </a:rPr>
              <a:t>Football: 15.5% (Index: 112)</a:t>
            </a:r>
          </a:p>
          <a:p>
            <a:r>
              <a:rPr lang="en-US" sz="2000" dirty="0">
                <a:latin typeface="Times New Roman" panose="02020603050405020304" pitchFamily="18" charset="0"/>
                <a:cs typeface="Times New Roman" panose="02020603050405020304" pitchFamily="18" charset="0"/>
              </a:rPr>
              <a:t>Baseball/softball: 15.4% (Index: 118)</a:t>
            </a:r>
          </a:p>
          <a:p>
            <a:r>
              <a:rPr lang="en-US" sz="2000" dirty="0">
                <a:latin typeface="Times New Roman" panose="02020603050405020304" pitchFamily="18" charset="0"/>
                <a:cs typeface="Times New Roman" panose="02020603050405020304" pitchFamily="18" charset="0"/>
              </a:rPr>
              <a:t>Soccer: 8.4% (Index: 131)</a:t>
            </a:r>
          </a:p>
        </p:txBody>
      </p:sp>
    </p:spTree>
    <p:extLst>
      <p:ext uri="{BB962C8B-B14F-4D97-AF65-F5344CB8AC3E}">
        <p14:creationId xmlns:p14="http://schemas.microsoft.com/office/powerpoint/2010/main" val="3237402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595745" y="63532"/>
            <a:ext cx="11887200" cy="1014412"/>
          </a:xfrm>
        </p:spPr>
        <p:txBody>
          <a:bodyPr/>
          <a:lstStyle/>
          <a:p>
            <a:r>
              <a:rPr lang="en-US" sz="2400" b="1" dirty="0">
                <a:latin typeface="Times New Roman" panose="02020603050405020304" pitchFamily="18" charset="0"/>
                <a:cs typeface="Times New Roman" panose="02020603050405020304" pitchFamily="18" charset="0"/>
              </a:rPr>
              <a:t>Variable 2: Sports &amp; Leisure Overview - Participate</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1489075"/>
            <a:ext cx="5611813" cy="2590800"/>
          </a:xfrm>
        </p:spPr>
        <p:txBody>
          <a:bodyPr/>
          <a:lstStyle/>
          <a:p>
            <a:pPr algn="l"/>
            <a:r>
              <a:rPr lang="en-US" sz="2000" b="1" i="0" dirty="0">
                <a:effectLst/>
                <a:latin typeface="Times New Roman" panose="02020603050405020304" pitchFamily="18" charset="0"/>
                <a:cs typeface="Times New Roman" panose="02020603050405020304" pitchFamily="18" charset="0"/>
              </a:rPr>
              <a:t>Activities:</a:t>
            </a:r>
          </a:p>
          <a:p>
            <a:pPr algn="l"/>
            <a:r>
              <a:rPr lang="en-US" sz="2000" i="0" dirty="0">
                <a:effectLst/>
                <a:latin typeface="Times New Roman" panose="02020603050405020304" pitchFamily="18" charset="0"/>
                <a:cs typeface="Times New Roman" panose="02020603050405020304" pitchFamily="18" charset="0"/>
              </a:rPr>
              <a:t>Video games: 46.5% (Index: 115)</a:t>
            </a:r>
          </a:p>
          <a:p>
            <a:pPr algn="l"/>
            <a:r>
              <a:rPr lang="en-US" sz="2000" i="0" dirty="0">
                <a:effectLst/>
                <a:latin typeface="Times New Roman" panose="02020603050405020304" pitchFamily="18" charset="0"/>
                <a:cs typeface="Times New Roman" panose="02020603050405020304" pitchFamily="18" charset="0"/>
              </a:rPr>
              <a:t>Ice skating: 32.0% (Index: 108)</a:t>
            </a:r>
          </a:p>
          <a:p>
            <a:pPr algn="l"/>
            <a:r>
              <a:rPr lang="en-US" sz="2000" i="0" dirty="0">
                <a:effectLst/>
                <a:latin typeface="Times New Roman" panose="02020603050405020304" pitchFamily="18" charset="0"/>
                <a:cs typeface="Times New Roman" panose="02020603050405020304" pitchFamily="18" charset="0"/>
              </a:rPr>
              <a:t>Photography: 31.5% (Index: 101)</a:t>
            </a:r>
          </a:p>
          <a:p>
            <a:pPr algn="l"/>
            <a:r>
              <a:rPr lang="en-US" sz="2000" i="0" dirty="0">
                <a:effectLst/>
                <a:latin typeface="Times New Roman" panose="02020603050405020304" pitchFamily="18" charset="0"/>
                <a:cs typeface="Times New Roman" panose="02020603050405020304" pitchFamily="18" charset="0"/>
              </a:rPr>
              <a:t>Volunteer work: 41.4% (Index: 100)</a:t>
            </a:r>
          </a:p>
        </p:txBody>
      </p:sp>
      <p:sp>
        <p:nvSpPr>
          <p:cNvPr id="3" name="Content Placeholder 12">
            <a:extLst>
              <a:ext uri="{FF2B5EF4-FFF2-40B4-BE49-F238E27FC236}">
                <a16:creationId xmlns:a16="http://schemas.microsoft.com/office/drawing/2014/main" id="{B2488EAE-5963-4CBE-77C9-DB123938A339}"/>
              </a:ext>
            </a:extLst>
          </p:cNvPr>
          <p:cNvSpPr txBox="1">
            <a:spLocks/>
          </p:cNvSpPr>
          <p:nvPr/>
        </p:nvSpPr>
        <p:spPr>
          <a:xfrm>
            <a:off x="5007374" y="1489075"/>
            <a:ext cx="5611368" cy="2202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Fitness:</a:t>
            </a:r>
          </a:p>
          <a:p>
            <a:r>
              <a:rPr lang="en-US" sz="2000" dirty="0">
                <a:latin typeface="Times New Roman" panose="02020603050405020304" pitchFamily="18" charset="0"/>
                <a:cs typeface="Times New Roman" panose="02020603050405020304" pitchFamily="18" charset="0"/>
              </a:rPr>
              <a:t>Home exercise: 65.5% (Index: 108)</a:t>
            </a:r>
          </a:p>
          <a:p>
            <a:r>
              <a:rPr lang="en-US" sz="2000" dirty="0">
                <a:latin typeface="Times New Roman" panose="02020603050405020304" pitchFamily="18" charset="0"/>
                <a:cs typeface="Times New Roman" panose="02020603050405020304" pitchFamily="18" charset="0"/>
              </a:rPr>
              <a:t>Health club: 23.3% (Index: 113)</a:t>
            </a:r>
          </a:p>
          <a:p>
            <a:r>
              <a:rPr lang="en-US" sz="2000" dirty="0">
                <a:latin typeface="Times New Roman" panose="02020603050405020304" pitchFamily="18" charset="0"/>
                <a:cs typeface="Times New Roman" panose="02020603050405020304" pitchFamily="18" charset="0"/>
              </a:rPr>
              <a:t>Fitness classes: 25.9% (Index: 103)</a:t>
            </a:r>
          </a:p>
        </p:txBody>
      </p:sp>
    </p:spTree>
    <p:extLst>
      <p:ext uri="{BB962C8B-B14F-4D97-AF65-F5344CB8AC3E}">
        <p14:creationId xmlns:p14="http://schemas.microsoft.com/office/powerpoint/2010/main" val="3570494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12763"/>
            <a:ext cx="10567988" cy="1014412"/>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2038350"/>
            <a:ext cx="5283200" cy="4160838"/>
          </a:xfrm>
        </p:spPr>
        <p:txBody>
          <a:bodyPr>
            <a:normAutofit lnSpcReduction="10000"/>
          </a:bodyPr>
          <a:lstStyle/>
          <a:p>
            <a:pPr marL="0" indent="0" algn="l">
              <a:buNone/>
            </a:pPr>
            <a:r>
              <a:rPr lang="en-US" b="1" i="0" dirty="0">
                <a:effectLst/>
                <a:latin typeface="Times New Roman" panose="02020603050405020304" pitchFamily="18" charset="0"/>
                <a:cs typeface="Times New Roman" panose="02020603050405020304" pitchFamily="18" charset="0"/>
              </a:rPr>
              <a:t>Television</a:t>
            </a:r>
            <a:endParaRPr lang="en-US"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TV viewership: 53.57% "light" (Index: 110)</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Popular program types:</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Situation comedies: 45.41% (Index: 108)</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Food shows: 35.70% (Index: 107)</a:t>
            </a:r>
          </a:p>
          <a:p>
            <a:pPr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Other popular programs:</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Reality TV, stand-up comedy: 15.09% (Index: 77)</a:t>
            </a:r>
          </a:p>
        </p:txBody>
      </p:sp>
      <p:sp>
        <p:nvSpPr>
          <p:cNvPr id="2" name="Content Placeholder 12">
            <a:extLst>
              <a:ext uri="{FF2B5EF4-FFF2-40B4-BE49-F238E27FC236}">
                <a16:creationId xmlns:a16="http://schemas.microsoft.com/office/drawing/2014/main" id="{ACE7A3E5-D610-9312-F522-2E6F3493E147}"/>
              </a:ext>
            </a:extLst>
          </p:cNvPr>
          <p:cNvSpPr txBox="1">
            <a:spLocks/>
          </p:cNvSpPr>
          <p:nvPr/>
        </p:nvSpPr>
        <p:spPr>
          <a:xfrm>
            <a:off x="5285483" y="2038350"/>
            <a:ext cx="5282505" cy="4160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400" b="1" i="0" dirty="0">
                <a:effectLst/>
                <a:latin typeface="Times New Roman" panose="02020603050405020304" pitchFamily="18" charset="0"/>
                <a:cs typeface="Times New Roman" panose="02020603050405020304" pitchFamily="18" charset="0"/>
              </a:rPr>
              <a:t>Radio</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Strong listenership: 52.54% "heavy" (Index: 106)</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Top radio formats:</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Traffic-related: 15.99% (Index: 139)</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Jazz: 12.13% (Index: 129)</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Sports: 15.26% (Index: 128)</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Favorites: Rap, hip-hop</a:t>
            </a:r>
          </a:p>
        </p:txBody>
      </p:sp>
    </p:spTree>
    <p:extLst>
      <p:ext uri="{BB962C8B-B14F-4D97-AF65-F5344CB8AC3E}">
        <p14:creationId xmlns:p14="http://schemas.microsoft.com/office/powerpoint/2010/main" val="3138629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209550"/>
            <a:ext cx="10872788" cy="1016000"/>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1431925"/>
            <a:ext cx="4655127" cy="4160838"/>
          </a:xfrm>
        </p:spPr>
        <p:txBody>
          <a:bodyPr>
            <a:normAutofit fontScale="92500" lnSpcReduction="20000"/>
          </a:bodyPr>
          <a:lstStyle/>
          <a:p>
            <a:pPr marL="0" indent="0" algn="l">
              <a:buNone/>
            </a:pPr>
            <a:r>
              <a:rPr lang="en-US" sz="2400" b="1" i="0" dirty="0">
                <a:effectLst/>
                <a:latin typeface="Times New Roman" panose="02020603050405020304" pitchFamily="18" charset="0"/>
                <a:cs typeface="Times New Roman" panose="02020603050405020304" pitchFamily="18" charset="0"/>
              </a:rPr>
              <a:t>Newspaper</a:t>
            </a:r>
            <a:endParaRPr lang="en-US" sz="24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Print readership: 8.00% "heavy" (Index: 123)</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Most-read print sections:</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Home/real estate: 7.98% (Index: 153)</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Fashion/leisure: 7.41% (Index: 146)</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Sports: 11.30% (Index: 125)</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Digital reading:</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Online news via PCs: 26.55% (Index: 109)</a:t>
            </a:r>
          </a:p>
          <a:p>
            <a:pPr marL="742950" lvl="1"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Online news via smartphones: 28.75% (Index: 108)</a:t>
            </a:r>
            <a:endParaRPr lang="en-US"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endParaRPr lang="en-US" b="0" i="0" dirty="0">
              <a:effectLst/>
              <a:latin typeface="Times New Roman" panose="02020603050405020304" pitchFamily="18" charset="0"/>
              <a:cs typeface="Times New Roman" panose="02020603050405020304" pitchFamily="18" charset="0"/>
            </a:endParaRPr>
          </a:p>
        </p:txBody>
      </p:sp>
      <p:sp>
        <p:nvSpPr>
          <p:cNvPr id="2" name="Content Placeholder 12">
            <a:extLst>
              <a:ext uri="{FF2B5EF4-FFF2-40B4-BE49-F238E27FC236}">
                <a16:creationId xmlns:a16="http://schemas.microsoft.com/office/drawing/2014/main" id="{ACE7A3E5-D610-9312-F522-2E6F3493E147}"/>
              </a:ext>
            </a:extLst>
          </p:cNvPr>
          <p:cNvSpPr txBox="1">
            <a:spLocks/>
          </p:cNvSpPr>
          <p:nvPr/>
        </p:nvSpPr>
        <p:spPr>
          <a:xfrm>
            <a:off x="5029200" y="1225192"/>
            <a:ext cx="4807528" cy="4974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200" b="1" i="0" dirty="0">
                <a:effectLst/>
                <a:latin typeface="Times New Roman" panose="02020603050405020304" pitchFamily="18" charset="0"/>
                <a:cs typeface="Times New Roman" panose="02020603050405020304" pitchFamily="18" charset="0"/>
              </a:rPr>
              <a:t>Internet</a:t>
            </a:r>
          </a:p>
          <a:p>
            <a:r>
              <a:rPr lang="en-US" sz="2200" i="0" dirty="0">
                <a:effectLst/>
                <a:latin typeface="Times New Roman" panose="02020603050405020304" pitchFamily="18" charset="0"/>
                <a:cs typeface="Times New Roman" panose="02020603050405020304" pitchFamily="18" charset="0"/>
              </a:rPr>
              <a:t>High internet usage:</a:t>
            </a:r>
          </a:p>
          <a:p>
            <a:pPr lvl="1"/>
            <a:r>
              <a:rPr lang="en-US" sz="2200" i="0" dirty="0">
                <a:effectLst/>
                <a:latin typeface="Times New Roman" panose="02020603050405020304" pitchFamily="18" charset="0"/>
                <a:cs typeface="Times New Roman" panose="02020603050405020304" pitchFamily="18" charset="0"/>
              </a:rPr>
              <a:t>2-4 hours: 31.64% (Index: 90)</a:t>
            </a:r>
          </a:p>
          <a:p>
            <a:pPr lvl="1"/>
            <a:r>
              <a:rPr lang="en-US" sz="2200" i="0" dirty="0">
                <a:effectLst/>
                <a:latin typeface="Times New Roman" panose="02020603050405020304" pitchFamily="18" charset="0"/>
                <a:cs typeface="Times New Roman" panose="02020603050405020304" pitchFamily="18" charset="0"/>
              </a:rPr>
              <a:t>6 hours: 22.28% (Index: 124)</a:t>
            </a:r>
          </a:p>
          <a:p>
            <a:r>
              <a:rPr lang="en-US" sz="2200" i="0" dirty="0">
                <a:effectLst/>
                <a:latin typeface="Times New Roman" panose="02020603050405020304" pitchFamily="18" charset="0"/>
                <a:cs typeface="Times New Roman" panose="02020603050405020304" pitchFamily="18" charset="0"/>
              </a:rPr>
              <a:t>Popular online activities:</a:t>
            </a:r>
          </a:p>
          <a:p>
            <a:pPr lvl="1"/>
            <a:r>
              <a:rPr lang="en-US" sz="2200" i="0" dirty="0">
                <a:effectLst/>
                <a:latin typeface="Times New Roman" panose="02020603050405020304" pitchFamily="18" charset="0"/>
                <a:cs typeface="Times New Roman" panose="02020603050405020304" pitchFamily="18" charset="0"/>
              </a:rPr>
              <a:t>Entertainment websites: 53.49% (Index: 110)</a:t>
            </a:r>
          </a:p>
          <a:p>
            <a:pPr lvl="1"/>
            <a:r>
              <a:rPr lang="en-US" sz="2200" i="0" dirty="0">
                <a:effectLst/>
                <a:latin typeface="Times New Roman" panose="02020603050405020304" pitchFamily="18" charset="0"/>
                <a:cs typeface="Times New Roman" panose="02020603050405020304" pitchFamily="18" charset="0"/>
              </a:rPr>
              <a:t>Maps/map directions: 49.04% (Index: 102)</a:t>
            </a:r>
          </a:p>
          <a:p>
            <a:pPr lvl="1"/>
            <a:r>
              <a:rPr lang="en-US" sz="2200" i="0" dirty="0">
                <a:effectLst/>
                <a:latin typeface="Times New Roman" panose="02020603050405020304" pitchFamily="18" charset="0"/>
                <a:cs typeface="Times New Roman" panose="02020603050405020304" pitchFamily="18" charset="0"/>
              </a:rPr>
              <a:t>Food/recipes: 46.80% (Index: 106)</a:t>
            </a:r>
          </a:p>
          <a:p>
            <a:r>
              <a:rPr lang="en-US" sz="2200" i="0" dirty="0">
                <a:effectLst/>
                <a:latin typeface="Times New Roman" panose="02020603050405020304" pitchFamily="18" charset="0"/>
                <a:cs typeface="Times New Roman" panose="02020603050405020304" pitchFamily="18" charset="0"/>
              </a:rPr>
              <a:t>Online purchases:</a:t>
            </a:r>
          </a:p>
          <a:p>
            <a:pPr lvl="1"/>
            <a:r>
              <a:rPr lang="en-US" sz="2200" i="0" dirty="0">
                <a:effectLst/>
                <a:latin typeface="Times New Roman" panose="02020603050405020304" pitchFamily="18" charset="0"/>
                <a:cs typeface="Times New Roman" panose="02020603050405020304" pitchFamily="18" charset="0"/>
              </a:rPr>
              <a:t>Electronics: 22.58% (Index: 111)</a:t>
            </a:r>
          </a:p>
          <a:p>
            <a:pPr lvl="1"/>
            <a:r>
              <a:rPr lang="en-US" sz="2200" i="0" dirty="0">
                <a:effectLst/>
                <a:latin typeface="Times New Roman" panose="02020603050405020304" pitchFamily="18" charset="0"/>
                <a:cs typeface="Times New Roman" panose="02020603050405020304" pitchFamily="18" charset="0"/>
              </a:rPr>
              <a:t>Footwear: 20.92% (Index: 117)</a:t>
            </a:r>
          </a:p>
        </p:txBody>
      </p:sp>
    </p:spTree>
    <p:extLst>
      <p:ext uri="{BB962C8B-B14F-4D97-AF65-F5344CB8AC3E}">
        <p14:creationId xmlns:p14="http://schemas.microsoft.com/office/powerpoint/2010/main" val="3360332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7E105C-E1FB-76DE-C5AD-FFCF98C775CB}"/>
              </a:ext>
            </a:extLst>
          </p:cNvPr>
          <p:cNvSpPr>
            <a:spLocks noGrp="1"/>
          </p:cNvSpPr>
          <p:nvPr>
            <p:ph type="sldNum" sz="quarter" idx="12"/>
          </p:nvPr>
        </p:nvSpPr>
        <p:spPr/>
        <p:txBody>
          <a:bodyPr/>
          <a:lstStyle/>
          <a:p>
            <a:fld id="{8D0AFDD5-844D-364D-8AEC-50CF4D36D55D}" type="slidenum">
              <a:rPr lang="en-US" noProof="0" smtClean="0"/>
              <a:pPr/>
              <a:t>46</a:t>
            </a:fld>
            <a:endParaRPr lang="en-US" noProof="0"/>
          </a:p>
        </p:txBody>
      </p:sp>
      <p:sp>
        <p:nvSpPr>
          <p:cNvPr id="3" name="Picture Placeholder 2">
            <a:extLst>
              <a:ext uri="{FF2B5EF4-FFF2-40B4-BE49-F238E27FC236}">
                <a16:creationId xmlns:a16="http://schemas.microsoft.com/office/drawing/2014/main" id="{55E394EF-C8AE-C986-3FAD-60771D79BC56}"/>
              </a:ext>
            </a:extLst>
          </p:cNvPr>
          <p:cNvSpPr>
            <a:spLocks noGrp="1"/>
          </p:cNvSpPr>
          <p:nvPr>
            <p:ph type="pic" sz="quarter" idx="4294967295"/>
          </p:nvPr>
        </p:nvSpPr>
        <p:spPr>
          <a:xfrm>
            <a:off x="-152400" y="3102550"/>
            <a:ext cx="4351338" cy="6858000"/>
          </a:xfrm>
        </p:spPr>
        <p:txBody>
          <a:bodyPr/>
          <a:lstStyle/>
          <a:p>
            <a:r>
              <a:rPr lang="en-CA" sz="2400" b="1" dirty="0">
                <a:latin typeface="Times New Roman" panose="02020603050405020304" pitchFamily="18" charset="0"/>
                <a:cs typeface="Times New Roman" panose="02020603050405020304" pitchFamily="18" charset="0"/>
              </a:rPr>
              <a:t>Fig 2.1 Data from Envision</a:t>
            </a:r>
          </a:p>
        </p:txBody>
      </p:sp>
      <p:pic>
        <p:nvPicPr>
          <p:cNvPr id="11" name="Picture 10" descr="A screenshot of a computer&#10;&#10;Description automatically generated">
            <a:extLst>
              <a:ext uri="{FF2B5EF4-FFF2-40B4-BE49-F238E27FC236}">
                <a16:creationId xmlns:a16="http://schemas.microsoft.com/office/drawing/2014/main" id="{6D459467-77F7-363C-269D-7EC4B10F4E40}"/>
              </a:ext>
            </a:extLst>
          </p:cNvPr>
          <p:cNvPicPr>
            <a:picLocks noChangeAspect="1"/>
          </p:cNvPicPr>
          <p:nvPr/>
        </p:nvPicPr>
        <p:blipFill rotWithShape="1">
          <a:blip r:embed="rId2"/>
          <a:srcRect l="15716" t="8427" r="12192" b="5574"/>
          <a:stretch/>
        </p:blipFill>
        <p:spPr>
          <a:xfrm>
            <a:off x="4046538" y="1028456"/>
            <a:ext cx="5727339" cy="4801088"/>
          </a:xfrm>
          <a:prstGeom prst="rect">
            <a:avLst/>
          </a:prstGeom>
        </p:spPr>
      </p:pic>
    </p:spTree>
    <p:extLst>
      <p:ext uri="{BB962C8B-B14F-4D97-AF65-F5344CB8AC3E}">
        <p14:creationId xmlns:p14="http://schemas.microsoft.com/office/powerpoint/2010/main" val="3065790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5557"/>
            <a:ext cx="9912350"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138546" y="874568"/>
            <a:ext cx="11001375" cy="4160838"/>
          </a:xfrm>
        </p:spPr>
        <p:txBody>
          <a:bodyPr>
            <a:noAutofit/>
          </a:bodyPr>
          <a:lstStyle/>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Tenure:</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86.7% of Multicultural Communities members own homes.</a:t>
            </a:r>
          </a:p>
          <a:p>
            <a:pPr lvl="1"/>
            <a:r>
              <a:rPr lang="en-US" sz="2000" b="0" i="0" dirty="0">
                <a:effectLst/>
                <a:latin typeface="Times New Roman" panose="02020603050405020304" pitchFamily="18" charset="0"/>
                <a:cs typeface="Times New Roman" panose="02020603050405020304" pitchFamily="18" charset="0"/>
              </a:rPr>
              <a:t>13.2% of households are rented.</a:t>
            </a:r>
          </a:p>
          <a:p>
            <a:pPr algn="l">
              <a:buFont typeface="+mj-lt"/>
              <a:buAutoNum type="arabicPeriod"/>
            </a:pPr>
            <a:r>
              <a:rPr lang="en-US" sz="2000" b="1" i="0" dirty="0">
                <a:effectLst/>
                <a:latin typeface="Times New Roman" panose="02020603050405020304" pitchFamily="18" charset="0"/>
                <a:cs typeface="Times New Roman" panose="02020603050405020304" pitchFamily="18" charset="0"/>
              </a:rPr>
              <a:t>Structure:</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90.5% of residences are houses.</a:t>
            </a:r>
          </a:p>
          <a:p>
            <a:pPr lvl="1"/>
            <a:r>
              <a:rPr lang="en-US" sz="2000" b="0" i="0" dirty="0">
                <a:effectLst/>
                <a:latin typeface="Times New Roman" panose="02020603050405020304" pitchFamily="18" charset="0"/>
                <a:cs typeface="Times New Roman" panose="02020603050405020304" pitchFamily="18" charset="0"/>
              </a:rPr>
              <a:t>9.3% are rented apartments.</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3"/>
              <a:tabLst/>
              <a:defRPr/>
            </a:pPr>
            <a:r>
              <a:rPr kumimoji="0" lang="en-US" sz="20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Age of Housing:</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18-22 years old housing: 18.9% (Index: 305).</a:t>
            </a:r>
          </a:p>
          <a:p>
            <a:pPr lvl="1"/>
            <a:r>
              <a:rPr lang="en-US" sz="2000" b="0" i="0" dirty="0">
                <a:effectLst/>
                <a:latin typeface="Times New Roman" panose="02020603050405020304" pitchFamily="18" charset="0"/>
                <a:cs typeface="Times New Roman" panose="02020603050405020304" pitchFamily="18" charset="0"/>
              </a:rPr>
              <a:t>Preference for newer residences and modern features.</a:t>
            </a:r>
          </a:p>
          <a:p>
            <a:pPr algn="l">
              <a:buFont typeface="+mj-lt"/>
              <a:buAutoNum type="arabicPeriod" startAt="3"/>
            </a:pPr>
            <a:r>
              <a:rPr lang="en-US" sz="2000" b="1" i="0" dirty="0">
                <a:effectLst/>
                <a:latin typeface="Times New Roman" panose="02020603050405020304" pitchFamily="18" charset="0"/>
                <a:cs typeface="Times New Roman" panose="02020603050405020304" pitchFamily="18" charset="0"/>
              </a:rPr>
              <a:t>Household Income:</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Average income: $171,679 (Index: 148).</a:t>
            </a:r>
          </a:p>
          <a:p>
            <a:pPr lvl="1"/>
            <a:r>
              <a:rPr lang="en-US" sz="2000" b="0" i="0" dirty="0">
                <a:effectLst/>
                <a:latin typeface="Times New Roman" panose="02020603050405020304" pitchFamily="18" charset="0"/>
                <a:cs typeface="Times New Roman" panose="02020603050405020304" pitchFamily="18" charset="0"/>
              </a:rPr>
              <a:t>Concentration in higher income categories.</a:t>
            </a:r>
          </a:p>
          <a:p>
            <a:pPr lvl="1"/>
            <a:r>
              <a:rPr lang="en-US" sz="2000" b="0" i="0" dirty="0">
                <a:effectLst/>
                <a:latin typeface="Times New Roman" panose="02020603050405020304" pitchFamily="18" charset="0"/>
                <a:cs typeface="Times New Roman" panose="02020603050405020304" pitchFamily="18" charset="0"/>
              </a:rPr>
              <a:t>Significant shares in $150,000-$199,999 and $200,000-$299,999 categories.</a:t>
            </a:r>
          </a:p>
          <a:p>
            <a:pPr lvl="1"/>
            <a:endParaRPr lang="en-US" sz="2000" b="0" i="0" dirty="0">
              <a:effectLst/>
              <a:latin typeface="Söhne"/>
            </a:endParaRPr>
          </a:p>
          <a:p>
            <a:pPr lvl="1"/>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258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48</a:t>
            </a:fld>
            <a:endParaRPr lang="en-US" dirty="0"/>
          </a:p>
        </p:txBody>
      </p:sp>
      <p:sp>
        <p:nvSpPr>
          <p:cNvPr id="2" name="Title 1">
            <a:extLst>
              <a:ext uri="{FF2B5EF4-FFF2-40B4-BE49-F238E27FC236}">
                <a16:creationId xmlns:a16="http://schemas.microsoft.com/office/drawing/2014/main" id="{9E67AD6B-0EBB-7092-13C6-240F8A4A4E99}"/>
              </a:ext>
            </a:extLst>
          </p:cNvPr>
          <p:cNvSpPr>
            <a:spLocks noGrp="1"/>
          </p:cNvSpPr>
          <p:nvPr>
            <p:ph type="title" idx="4294967295"/>
          </p:nvPr>
        </p:nvSpPr>
        <p:spPr>
          <a:xfrm>
            <a:off x="2332833" y="436289"/>
            <a:ext cx="5746750" cy="1163637"/>
          </a:xfrm>
        </p:spPr>
        <p:txBody>
          <a:bodyPr/>
          <a:lstStyle/>
          <a:p>
            <a:r>
              <a:rPr lang="en-US" sz="2400" b="1" dirty="0">
                <a:latin typeface="Times New Roman" panose="02020603050405020304" pitchFamily="18" charset="0"/>
                <a:cs typeface="Times New Roman" panose="02020603050405020304" pitchFamily="18" charset="0"/>
              </a:rPr>
              <a:t>Target Group 3: Urban Professionals</a:t>
            </a:r>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4294967295"/>
          </p:nvPr>
        </p:nvSpPr>
        <p:spPr>
          <a:xfrm>
            <a:off x="2422368" y="1984895"/>
            <a:ext cx="5268912" cy="3073400"/>
          </a:xfrm>
        </p:spPr>
        <p:txBody>
          <a:bodyPr>
            <a:normAutofit fontScale="92500" lnSpcReduction="20000"/>
          </a:bodyPr>
          <a:lstStyle/>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These people tend to be wealthy, busy, career-oriented, and lead fast-paced lifestyles.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 their choice, they value convenience, uniqueness, style, and functionality.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By targeting this group, Nike can position its running shoes as the perfect solution for their active lifestyle. </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Nike can emphasize features such as comfort, performance, and versatility by emphasizing that its running shoes are designed to meet the needs of Urban professionals seeking style and functionality</a:t>
            </a:r>
            <a:r>
              <a:rPr lang="en-US" altLang="zh-CN" sz="2000" dirty="0"/>
              <a:t>.</a:t>
            </a:r>
            <a:endParaRPr lang="en-US" sz="2000" dirty="0"/>
          </a:p>
        </p:txBody>
      </p:sp>
    </p:spTree>
    <p:extLst>
      <p:ext uri="{BB962C8B-B14F-4D97-AF65-F5344CB8AC3E}">
        <p14:creationId xmlns:p14="http://schemas.microsoft.com/office/powerpoint/2010/main" val="769145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7E105C-E1FB-76DE-C5AD-FFCF98C775CB}"/>
              </a:ext>
            </a:extLst>
          </p:cNvPr>
          <p:cNvSpPr>
            <a:spLocks noGrp="1"/>
          </p:cNvSpPr>
          <p:nvPr>
            <p:ph type="sldNum" sz="quarter" idx="12"/>
          </p:nvPr>
        </p:nvSpPr>
        <p:spPr/>
        <p:txBody>
          <a:bodyPr/>
          <a:lstStyle/>
          <a:p>
            <a:fld id="{8D0AFDD5-844D-364D-8AEC-50CF4D36D55D}" type="slidenum">
              <a:rPr lang="en-US" noProof="0" smtClean="0"/>
              <a:pPr/>
              <a:t>49</a:t>
            </a:fld>
            <a:endParaRPr lang="en-US" noProof="0"/>
          </a:p>
        </p:txBody>
      </p:sp>
      <p:sp>
        <p:nvSpPr>
          <p:cNvPr id="3" name="Picture Placeholder 2">
            <a:extLst>
              <a:ext uri="{FF2B5EF4-FFF2-40B4-BE49-F238E27FC236}">
                <a16:creationId xmlns:a16="http://schemas.microsoft.com/office/drawing/2014/main" id="{55E394EF-C8AE-C986-3FAD-60771D79BC56}"/>
              </a:ext>
            </a:extLst>
          </p:cNvPr>
          <p:cNvSpPr>
            <a:spLocks noGrp="1"/>
          </p:cNvSpPr>
          <p:nvPr>
            <p:ph type="pic" sz="quarter" idx="4294967295"/>
          </p:nvPr>
        </p:nvSpPr>
        <p:spPr>
          <a:xfrm>
            <a:off x="0" y="0"/>
            <a:ext cx="4351338" cy="6858000"/>
          </a:xfrm>
        </p:spPr>
        <p:txBody>
          <a:bodyPr/>
          <a:lstStyle/>
          <a:p>
            <a:r>
              <a:rPr lang="en-CA" sz="2400" b="1" dirty="0">
                <a:latin typeface="Times New Roman" panose="02020603050405020304" pitchFamily="18" charset="0"/>
                <a:cs typeface="Times New Roman" panose="02020603050405020304" pitchFamily="18" charset="0"/>
              </a:rPr>
              <a:t>Fig 3.0 Data from Envision</a:t>
            </a:r>
          </a:p>
        </p:txBody>
      </p:sp>
      <p:pic>
        <p:nvPicPr>
          <p:cNvPr id="7" name="Picture 6" descr="A screenshot of a website&#10;&#10;Description automatically generated">
            <a:extLst>
              <a:ext uri="{FF2B5EF4-FFF2-40B4-BE49-F238E27FC236}">
                <a16:creationId xmlns:a16="http://schemas.microsoft.com/office/drawing/2014/main" id="{597FA0C3-CB7E-A5FA-4C79-46F2A7FF4FF3}"/>
              </a:ext>
            </a:extLst>
          </p:cNvPr>
          <p:cNvPicPr>
            <a:picLocks noChangeAspect="1"/>
          </p:cNvPicPr>
          <p:nvPr/>
        </p:nvPicPr>
        <p:blipFill>
          <a:blip r:embed="rId2"/>
          <a:stretch>
            <a:fillRect/>
          </a:stretch>
        </p:blipFill>
        <p:spPr>
          <a:xfrm>
            <a:off x="4351128" y="-101600"/>
            <a:ext cx="7840872" cy="6959600"/>
          </a:xfrm>
          <a:prstGeom prst="rect">
            <a:avLst/>
          </a:prstGeom>
        </p:spPr>
      </p:pic>
    </p:spTree>
    <p:extLst>
      <p:ext uri="{BB962C8B-B14F-4D97-AF65-F5344CB8AC3E}">
        <p14:creationId xmlns:p14="http://schemas.microsoft.com/office/powerpoint/2010/main" val="179129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Background</a:t>
            </a:r>
          </a:p>
        </p:txBody>
      </p:sp>
      <p:sp>
        <p:nvSpPr>
          <p:cNvPr id="3" name="Content Placeholder 2"/>
          <p:cNvSpPr>
            <a:spLocks noGrp="1"/>
          </p:cNvSpPr>
          <p:nvPr>
            <p:ph idx="1"/>
          </p:nvPr>
        </p:nvSpPr>
        <p:spPr>
          <a:xfrm>
            <a:off x="304800" y="1052945"/>
            <a:ext cx="9504218" cy="5943599"/>
          </a:xfrm>
        </p:spPr>
        <p:txBody>
          <a:bodyPr>
            <a:normAutofit fontScale="77500" lnSpcReduction="20000"/>
          </a:bodyPr>
          <a:lstStyle/>
          <a:p>
            <a:pPr marL="0" indent="0" algn="l">
              <a:buNone/>
            </a:pPr>
            <a:br>
              <a:rPr lang="en-US" dirty="0"/>
            </a:br>
            <a:br>
              <a:rPr lang="en-US" dirty="0"/>
            </a:br>
            <a:r>
              <a:rPr lang="en-US" dirty="0"/>
              <a:t>Nike International, a company based in Beaverton, Oregon, USA is a known name in the world of sportswear and athletic footwear. It was originally founded as "Blue Ribbon Sports" in 1964 by Bill Bowerman and Phil Knight before adopting the name Nike in 1971. </a:t>
            </a:r>
          </a:p>
          <a:p>
            <a:pPr marL="0" indent="0" algn="l">
              <a:buNone/>
            </a:pPr>
            <a:r>
              <a:rPr lang="en-US" dirty="0"/>
              <a:t>Renowned for its top-notch products Nike has become a leading brand in athletic footwear, apparel, and equipment. The iconic "Swoosh" logo is synonymous with performance, style, and athletic accomplishments.</a:t>
            </a:r>
            <a:br>
              <a:rPr lang="en-US" dirty="0"/>
            </a:br>
            <a:endParaRPr lang="en-US" dirty="0"/>
          </a:p>
          <a:p>
            <a:pPr marL="0" indent="0" algn="l">
              <a:buNone/>
            </a:pPr>
            <a:r>
              <a:rPr lang="en-US" dirty="0"/>
              <a:t>Nike holds a position across sports and offers a diverse range of product lines including running shoes, basketball shoes, soccer cleats, and more. With a focus on innovation, technology, and design principles; the company has successfully captivated athletes and consumers globally.</a:t>
            </a:r>
          </a:p>
          <a:p>
            <a:pPr marL="0" indent="0" algn="l">
              <a:buNone/>
            </a:pPr>
            <a:br>
              <a:rPr lang="en-US" dirty="0"/>
            </a:br>
            <a:r>
              <a:rPr lang="en-US" dirty="0"/>
              <a:t>However, Nike's running shoe brand has recently encountered heightened competition from established footwear manufacturers and emerging niche brands specializing in running shoes. Some of these competitors may be enticing price customers by offering priced alternatives without compromising on quality; thereby diverting their attention away, from Nike.</a:t>
            </a:r>
            <a:br>
              <a:rPr lang="en-US" dirty="0"/>
            </a:br>
            <a:endParaRPr lang="en-US" dirty="0"/>
          </a:p>
        </p:txBody>
      </p:sp>
    </p:spTree>
    <p:extLst>
      <p:ext uri="{BB962C8B-B14F-4D97-AF65-F5344CB8AC3E}">
        <p14:creationId xmlns:p14="http://schemas.microsoft.com/office/powerpoint/2010/main" val="1211433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1298A-9C48-39CC-B44D-E48A2D375025}"/>
              </a:ext>
            </a:extLst>
          </p:cNvPr>
          <p:cNvSpPr>
            <a:spLocks noGrp="1"/>
          </p:cNvSpPr>
          <p:nvPr>
            <p:ph type="title" idx="4294967295"/>
          </p:nvPr>
        </p:nvSpPr>
        <p:spPr>
          <a:xfrm>
            <a:off x="534987" y="0"/>
            <a:ext cx="11122025" cy="774123"/>
          </a:xfrm>
        </p:spPr>
        <p:txBody>
          <a:bodyPr/>
          <a:lstStyle/>
          <a:p>
            <a:r>
              <a:rPr lang="en-US" sz="2400" b="1" dirty="0">
                <a:latin typeface="Times New Roman" panose="02020603050405020304" pitchFamily="18" charset="0"/>
                <a:cs typeface="Times New Roman" panose="02020603050405020304" pitchFamily="18" charset="0"/>
              </a:rPr>
              <a:t>Variable 1: Sports &amp; Leisure Overview – Attend </a:t>
            </a:r>
          </a:p>
        </p:txBody>
      </p:sp>
      <p:sp>
        <p:nvSpPr>
          <p:cNvPr id="13" name="TextBox 12">
            <a:extLst>
              <a:ext uri="{FF2B5EF4-FFF2-40B4-BE49-F238E27FC236}">
                <a16:creationId xmlns:a16="http://schemas.microsoft.com/office/drawing/2014/main" id="{293AD272-C7CD-8714-7709-9ECD91A68A01}"/>
              </a:ext>
            </a:extLst>
          </p:cNvPr>
          <p:cNvSpPr txBox="1"/>
          <p:nvPr/>
        </p:nvSpPr>
        <p:spPr>
          <a:xfrm>
            <a:off x="254519" y="774123"/>
            <a:ext cx="10261082" cy="6863417"/>
          </a:xfrm>
          <a:prstGeom prst="rect">
            <a:avLst/>
          </a:prstGeom>
          <a:noFill/>
        </p:spPr>
        <p:txBody>
          <a:bodyPr wrap="square">
            <a:spAutoFit/>
          </a:bodyPr>
          <a:lstStyle/>
          <a:p>
            <a:r>
              <a:rPr lang="en-US" sz="2000" b="1" i="0" dirty="0">
                <a:effectLst/>
                <a:latin typeface="Times New Roman" panose="02020603050405020304" pitchFamily="18" charset="0"/>
                <a:cs typeface="Times New Roman" panose="02020603050405020304" pitchFamily="18" charset="0"/>
              </a:rPr>
              <a:t>Population:</a:t>
            </a:r>
            <a:r>
              <a:rPr lang="en-US" sz="2000" b="0" i="0" dirty="0">
                <a:effectLst/>
                <a:latin typeface="Times New Roman" panose="02020603050405020304" pitchFamily="18" charset="0"/>
                <a:cs typeface="Times New Roman" panose="02020603050405020304" pitchFamily="18" charset="0"/>
              </a:rPr>
              <a:t> Urban Professionals’ target group has a home population of 1,837,140 people</a:t>
            </a:r>
            <a:r>
              <a:rPr lang="en-US" sz="2000" b="0" i="0" dirty="0">
                <a:effectLst/>
                <a:latin typeface="Söhne"/>
              </a:rPr>
              <a:t>.</a:t>
            </a:r>
          </a:p>
          <a:p>
            <a:endParaRPr lang="en-US" sz="2000" b="0" i="0" dirty="0">
              <a:effectLst/>
              <a:latin typeface="Söhne"/>
            </a:endParaRPr>
          </a:p>
          <a:p>
            <a:r>
              <a:rPr lang="en-US" sz="2000" b="1" dirty="0">
                <a:latin typeface="Times New Roman" panose="02020603050405020304" pitchFamily="18" charset="0"/>
                <a:cs typeface="Times New Roman" panose="02020603050405020304" pitchFamily="18" charset="0"/>
              </a:rPr>
              <a:t>Shows Attendance: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Garden events, food/wine exhibits, book displays, and house shows each attract approximately 1-1.5% of the target group.</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Local Attractions and Destinations:</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Theme Parks: 11.7% of Urban Professionals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Zoos/Aquariums: 14.3% of Urban Professionals</a:t>
            </a:r>
          </a:p>
          <a:p>
            <a:pPr algn="l"/>
            <a:r>
              <a:rPr lang="en-US" sz="2000" b="1" i="0" dirty="0">
                <a:effectLst/>
                <a:latin typeface="Times New Roman" panose="02020603050405020304" pitchFamily="18" charset="0"/>
                <a:cs typeface="Times New Roman" panose="02020603050405020304" pitchFamily="18" charset="0"/>
              </a:rPr>
              <a:t>Sports Attendance:</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Sporting events attract 10.5% of the target demographic.</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Hockey games: 12.1% of Urban Professionals (most popular), followed by football and soccer.</a:t>
            </a:r>
          </a:p>
          <a:p>
            <a:pPr algn="l"/>
            <a:r>
              <a:rPr lang="en-US" sz="2000" b="1" i="0" dirty="0">
                <a:effectLst/>
                <a:latin typeface="Times New Roman" panose="02020603050405020304" pitchFamily="18" charset="0"/>
                <a:cs typeface="Times New Roman" panose="02020603050405020304" pitchFamily="18" charset="0"/>
              </a:rPr>
              <a:t>Concerts and Theatre Venues:</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Arena concerts: 16.5% attendance rate among Urban Professionals.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Theatre festivals: 5% attendance.</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Outdoor concerts: 7.7% attendance.</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Big theatres: 9.2% attendance.</a:t>
            </a:r>
          </a:p>
          <a:p>
            <a:endParaRPr lang="en-US" sz="2000" dirty="0"/>
          </a:p>
          <a:p>
            <a:endParaRPr lang="en-CA" sz="2000" dirty="0">
              <a:latin typeface="Times New Roman" panose="02020603050405020304" pitchFamily="18" charset="0"/>
              <a:cs typeface="Times New Roman" panose="02020603050405020304" pitchFamily="18" charset="0"/>
            </a:endParaRPr>
          </a:p>
          <a:p>
            <a:endParaRPr lang="en-US" sz="2000" b="0" i="0" dirty="0">
              <a:effectLst/>
              <a:latin typeface="Söhne"/>
            </a:endParaRPr>
          </a:p>
          <a:p>
            <a:endParaRPr lang="en-US" sz="2000" dirty="0"/>
          </a:p>
        </p:txBody>
      </p:sp>
    </p:spTree>
    <p:extLst>
      <p:ext uri="{BB962C8B-B14F-4D97-AF65-F5344CB8AC3E}">
        <p14:creationId xmlns:p14="http://schemas.microsoft.com/office/powerpoint/2010/main" val="3989806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1371597" y="348865"/>
            <a:ext cx="10044023" cy="877729"/>
          </a:xfrm>
        </p:spPr>
        <p:txBody>
          <a:bodyPr vert="horz" lIns="91440" tIns="45720" rIns="91440" bIns="45720" rtlCol="0" anchor="ctr">
            <a:normAutofit/>
          </a:bodyPr>
          <a:lstStyle/>
          <a:p>
            <a:r>
              <a:rPr lang="en-US" sz="3700" b="1" kern="1200">
                <a:solidFill>
                  <a:srgbClr val="FFFFFF"/>
                </a:solidFill>
                <a:latin typeface="+mj-lt"/>
                <a:ea typeface="+mj-ea"/>
                <a:cs typeface="+mj-cs"/>
              </a:rPr>
              <a:t>Variable 2: Sports &amp; Leisure Overview - Participate</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1308756" y="2112579"/>
            <a:ext cx="4000907" cy="2284188"/>
          </a:xfrm>
          <a:prstGeom prst="roundRect">
            <a:avLst>
              <a:gd name="adj" fmla="val 9988"/>
            </a:avLst>
          </a:prstGeom>
          <a:gradFill flip="none" rotWithShape="1">
            <a:gsLst>
              <a:gs pos="0">
                <a:srgbClr val="CA6355">
                  <a:tint val="66000"/>
                  <a:satMod val="160000"/>
                </a:srgbClr>
              </a:gs>
              <a:gs pos="50000">
                <a:srgbClr val="CA6355">
                  <a:tint val="44500"/>
                  <a:satMod val="160000"/>
                </a:srgbClr>
              </a:gs>
              <a:gs pos="100000">
                <a:srgbClr val="CA6355">
                  <a:tint val="23500"/>
                  <a:satMod val="160000"/>
                </a:srgbClr>
              </a:gs>
            </a:gsLst>
            <a:lin ang="18900000" scaled="1"/>
            <a:tileRect/>
          </a:gradFill>
          <a:ln>
            <a:solidFill>
              <a:schemeClr val="tx1"/>
            </a:solidFill>
          </a:ln>
        </p:spPr>
        <p:txBody>
          <a:bodyPr>
            <a:normAutofit/>
          </a:bodyPr>
          <a:lstStyle/>
          <a:p>
            <a:pPr marL="185166" indent="-185166" defTabSz="740664">
              <a:spcBef>
                <a:spcPts val="810"/>
              </a:spcBef>
            </a:pPr>
            <a:r>
              <a:rPr lang="en-US" sz="1700" b="1" kern="1200" dirty="0">
                <a:solidFill>
                  <a:schemeClr val="tx1"/>
                </a:solidFill>
                <a:latin typeface="Times New Roman" panose="02020603050405020304" pitchFamily="18" charset="0"/>
                <a:ea typeface="+mn-ea"/>
                <a:cs typeface="Times New Roman" panose="02020603050405020304" pitchFamily="18" charset="0"/>
              </a:rPr>
              <a:t>Individual Sports:</a:t>
            </a:r>
            <a:endParaRPr lang="en-US" sz="1700" kern="1200" dirty="0">
              <a:solidFill>
                <a:schemeClr val="tx1"/>
              </a:solidFill>
              <a:latin typeface="Times New Roman" panose="02020603050405020304" pitchFamily="18" charset="0"/>
              <a:ea typeface="+mn-ea"/>
              <a:cs typeface="Times New Roman" panose="02020603050405020304" pitchFamily="18" charset="0"/>
            </a:endParaRPr>
          </a:p>
          <a:p>
            <a:pPr marL="185166" indent="-185166" defTabSz="740664">
              <a:spcBef>
                <a:spcPts val="810"/>
              </a:spcBef>
            </a:pPr>
            <a:r>
              <a:rPr lang="en-US" sz="1700" kern="1200" dirty="0">
                <a:solidFill>
                  <a:schemeClr val="tx1"/>
                </a:solidFill>
                <a:latin typeface="Times New Roman" panose="02020603050405020304" pitchFamily="18" charset="0"/>
                <a:ea typeface="+mn-ea"/>
                <a:cs typeface="Times New Roman" panose="02020603050405020304" pitchFamily="18" charset="0"/>
              </a:rPr>
              <a:t>Notable participation percentages: Racquet sports (16.7%) and downhill skiing (20.3%).</a:t>
            </a:r>
          </a:p>
          <a:p>
            <a:pPr marL="185166" indent="-185166" defTabSz="740664">
              <a:spcBef>
                <a:spcPts val="810"/>
              </a:spcBef>
            </a:pPr>
            <a:r>
              <a:rPr lang="en-US" sz="1700" kern="1200" dirty="0">
                <a:solidFill>
                  <a:schemeClr val="tx1"/>
                </a:solidFill>
                <a:latin typeface="Times New Roman" panose="02020603050405020304" pitchFamily="18" charset="0"/>
                <a:ea typeface="+mn-ea"/>
                <a:cs typeface="Times New Roman" panose="02020603050405020304" pitchFamily="18" charset="0"/>
              </a:rPr>
              <a:t>Cycling (mountain and road biking) highly popular, accounting for 50.9% of participants.</a:t>
            </a:r>
            <a:endParaRPr lang="en-US" sz="1700" b="0" i="0" dirty="0">
              <a:effectLst/>
              <a:latin typeface="Times New Roman" panose="02020603050405020304" pitchFamily="18" charset="0"/>
              <a:cs typeface="Times New Roman" panose="02020603050405020304" pitchFamily="18" charset="0"/>
            </a:endParaRPr>
          </a:p>
        </p:txBody>
      </p:sp>
      <p:sp>
        <p:nvSpPr>
          <p:cNvPr id="3" name="Content Placeholder 12">
            <a:extLst>
              <a:ext uri="{FF2B5EF4-FFF2-40B4-BE49-F238E27FC236}">
                <a16:creationId xmlns:a16="http://schemas.microsoft.com/office/drawing/2014/main" id="{B2488EAE-5963-4CBE-77C9-DB123938A339}"/>
              </a:ext>
            </a:extLst>
          </p:cNvPr>
          <p:cNvSpPr txBox="1">
            <a:spLocks/>
          </p:cNvSpPr>
          <p:nvPr/>
        </p:nvSpPr>
        <p:spPr>
          <a:xfrm>
            <a:off x="6348133" y="2410858"/>
            <a:ext cx="4600549" cy="1805874"/>
          </a:xfrm>
          <a:prstGeom prst="roundRect">
            <a:avLst/>
          </a:prstGeom>
          <a:gradFill flip="none" rotWithShape="1">
            <a:gsLst>
              <a:gs pos="0">
                <a:srgbClr val="5FA0E2">
                  <a:tint val="66000"/>
                  <a:satMod val="160000"/>
                </a:srgbClr>
              </a:gs>
              <a:gs pos="50000">
                <a:srgbClr val="5FA0E2">
                  <a:tint val="44500"/>
                  <a:satMod val="160000"/>
                </a:srgbClr>
              </a:gs>
              <a:gs pos="100000">
                <a:srgbClr val="5FA0E2">
                  <a:tint val="23500"/>
                  <a:satMod val="160000"/>
                </a:srgbClr>
              </a:gs>
            </a:gsLst>
            <a:lin ang="2700000" scaled="1"/>
            <a:tileRect/>
          </a:gra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166" indent="-185166" defTabSz="740664">
              <a:spcBef>
                <a:spcPts val="810"/>
              </a:spcBef>
            </a:pPr>
            <a:r>
              <a:rPr lang="en-US" sz="2106" b="1" kern="1200" dirty="0">
                <a:solidFill>
                  <a:schemeClr val="tx1"/>
                </a:solidFill>
                <a:latin typeface="Times New Roman" panose="02020603050405020304" pitchFamily="18" charset="0"/>
                <a:ea typeface="+mn-ea"/>
                <a:cs typeface="Times New Roman" panose="02020603050405020304" pitchFamily="18" charset="0"/>
              </a:rPr>
              <a:t>Team Sports:</a:t>
            </a:r>
            <a:endParaRPr lang="en-US" sz="2106" kern="1200" dirty="0">
              <a:solidFill>
                <a:schemeClr val="tx1"/>
              </a:solidFill>
              <a:latin typeface="Times New Roman" panose="02020603050405020304" pitchFamily="18" charset="0"/>
              <a:ea typeface="+mn-ea"/>
              <a:cs typeface="Times New Roman" panose="02020603050405020304" pitchFamily="18" charset="0"/>
            </a:endParaRPr>
          </a:p>
          <a:p>
            <a:pPr marL="185166" indent="-185166" defTabSz="740664">
              <a:spcBef>
                <a:spcPts val="810"/>
              </a:spcBef>
            </a:pPr>
            <a:r>
              <a:rPr lang="en-US" sz="1944" kern="1200" dirty="0">
                <a:solidFill>
                  <a:schemeClr val="tx1"/>
                </a:solidFill>
                <a:latin typeface="Times New Roman" panose="02020603050405020304" pitchFamily="18" charset="0"/>
                <a:ea typeface="+mn-ea"/>
                <a:cs typeface="Times New Roman" panose="02020603050405020304" pitchFamily="18" charset="0"/>
              </a:rPr>
              <a:t>Participation rates: Basketball (17.4%) and soccer (14.7%).</a:t>
            </a:r>
          </a:p>
          <a:p>
            <a:pPr marL="185166" indent="-185166" defTabSz="740664">
              <a:spcBef>
                <a:spcPts val="810"/>
              </a:spcBef>
            </a:pPr>
            <a:r>
              <a:rPr lang="en-US" sz="1944" kern="1200" dirty="0">
                <a:solidFill>
                  <a:schemeClr val="tx1"/>
                </a:solidFill>
                <a:latin typeface="Times New Roman" panose="02020603050405020304" pitchFamily="18" charset="0"/>
                <a:ea typeface="+mn-ea"/>
                <a:cs typeface="Times New Roman" panose="02020603050405020304" pitchFamily="18" charset="0"/>
              </a:rPr>
              <a:t>Hockey (14.2%) and baseball/softball (14.9%) also have notable participation</a:t>
            </a:r>
            <a:r>
              <a:rPr lang="en-US" sz="2106" kern="1200" dirty="0">
                <a:solidFill>
                  <a:schemeClr val="tx1"/>
                </a:solidFill>
                <a:latin typeface="Times New Roman" panose="02020603050405020304" pitchFamily="18" charset="0"/>
                <a:ea typeface="+mn-ea"/>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3425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6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1383564" y="348865"/>
            <a:ext cx="9718111" cy="1576446"/>
          </a:xfrm>
        </p:spPr>
        <p:txBody>
          <a:bodyPr vert="horz" lIns="91440" tIns="45720" rIns="91440" bIns="45720" rtlCol="0" anchor="ctr">
            <a:normAutofit/>
          </a:bodyPr>
          <a:lstStyle/>
          <a:p>
            <a:r>
              <a:rPr lang="en-US" sz="4000" b="1" kern="1200">
                <a:solidFill>
                  <a:srgbClr val="FFFFFF"/>
                </a:solidFill>
                <a:latin typeface="+mj-lt"/>
                <a:ea typeface="+mj-ea"/>
                <a:cs typeface="+mj-cs"/>
              </a:rPr>
              <a:t>Variable 2: Sports &amp; Leisure Overview - Participate</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1246276" y="2615979"/>
            <a:ext cx="3520359" cy="2010225"/>
          </a:xfrm>
          <a:prstGeom prst="roundRect">
            <a:avLst>
              <a:gd name="adj" fmla="val 9988"/>
            </a:avLst>
          </a:prstGeom>
          <a:solidFill>
            <a:srgbClr val="B2BD9A"/>
          </a:solidFill>
          <a:ln>
            <a:solidFill>
              <a:schemeClr val="tx1"/>
            </a:solidFill>
          </a:ln>
        </p:spPr>
        <p:txBody>
          <a:bodyPr/>
          <a:lstStyle/>
          <a:p>
            <a:pPr marL="0" indent="0" defTabSz="651784">
              <a:spcBef>
                <a:spcPts val="713"/>
              </a:spcBef>
              <a:buNone/>
            </a:pPr>
            <a:r>
              <a:rPr lang="en-US" sz="1283" b="1" kern="1200">
                <a:solidFill>
                  <a:schemeClr val="tx1"/>
                </a:solidFill>
                <a:latin typeface="Times New Roman" panose="02020603050405020304" pitchFamily="18" charset="0"/>
                <a:ea typeface="+mn-ea"/>
                <a:cs typeface="Times New Roman" panose="02020603050405020304" pitchFamily="18" charset="0"/>
              </a:rPr>
              <a:t>Leisure Activities:</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Ice skating: 34.1% participation rate.</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Camping: 49.6% of Urban Professionals engage in outdoor camping.</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Video games: 44.4% enjoy playing.</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Reading: Remarkable 81.4% of Urban Professionals report reading participation.</a:t>
            </a:r>
            <a:endParaRPr lang="en-US" sz="1800" i="0">
              <a:effectLst/>
              <a:latin typeface="Times New Roman" panose="02020603050405020304" pitchFamily="18" charset="0"/>
              <a:cs typeface="Times New Roman" panose="02020603050405020304" pitchFamily="18" charset="0"/>
            </a:endParaRPr>
          </a:p>
        </p:txBody>
      </p:sp>
      <p:sp>
        <p:nvSpPr>
          <p:cNvPr id="3" name="Content Placeholder 12">
            <a:extLst>
              <a:ext uri="{FF2B5EF4-FFF2-40B4-BE49-F238E27FC236}">
                <a16:creationId xmlns:a16="http://schemas.microsoft.com/office/drawing/2014/main" id="{B2488EAE-5963-4CBE-77C9-DB123938A339}"/>
              </a:ext>
            </a:extLst>
          </p:cNvPr>
          <p:cNvSpPr txBox="1">
            <a:spLocks/>
          </p:cNvSpPr>
          <p:nvPr/>
        </p:nvSpPr>
        <p:spPr>
          <a:xfrm>
            <a:off x="6342351" y="2826563"/>
            <a:ext cx="4048193" cy="1589056"/>
          </a:xfrm>
          <a:prstGeom prst="roundRect">
            <a:avLst/>
          </a:prstGeom>
          <a:solidFill>
            <a:srgbClr val="C5C7C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51784">
              <a:lnSpc>
                <a:spcPct val="70000"/>
              </a:lnSpc>
              <a:spcBef>
                <a:spcPts val="713"/>
              </a:spcBef>
              <a:buNone/>
            </a:pPr>
            <a:r>
              <a:rPr lang="en-US" sz="1283" b="1" kern="1200">
                <a:solidFill>
                  <a:schemeClr val="tx1"/>
                </a:solidFill>
                <a:latin typeface="Times New Roman" panose="02020603050405020304" pitchFamily="18" charset="0"/>
                <a:ea typeface="+mn-ea"/>
                <a:cs typeface="Times New Roman" panose="02020603050405020304" pitchFamily="18" charset="0"/>
              </a:rPr>
              <a:t>Fitness:</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Popular fitness activities: Jogging (27.4%) and fitness classes (27.2%).</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Health club participation: 22.3%.</a:t>
            </a:r>
          </a:p>
          <a:p>
            <a:pPr marL="162946" indent="-162946" defTabSz="651784">
              <a:lnSpc>
                <a:spcPct val="70000"/>
              </a:lnSpc>
              <a:spcBef>
                <a:spcPts val="713"/>
              </a:spcBef>
            </a:pPr>
            <a:r>
              <a:rPr lang="en-US" sz="1283" kern="1200">
                <a:solidFill>
                  <a:schemeClr val="tx1"/>
                </a:solidFill>
                <a:latin typeface="Times New Roman" panose="02020603050405020304" pitchFamily="18" charset="0"/>
                <a:ea typeface="+mn-ea"/>
                <a:cs typeface="Times New Roman" panose="02020603050405020304" pitchFamily="18" charset="0"/>
              </a:rPr>
              <a:t>Home exercise favored by majority (64.0%), emphasizing convenience and flexibility.</a:t>
            </a:r>
          </a:p>
          <a:p>
            <a:pPr marL="162946" indent="-162946" defTabSz="651784">
              <a:lnSpc>
                <a:spcPct val="70000"/>
              </a:lnSpc>
              <a:spcBef>
                <a:spcPts val="713"/>
              </a:spcBef>
            </a:pPr>
            <a:endParaRPr lang="en-US" sz="1426" b="1" kern="1200">
              <a:solidFill>
                <a:schemeClr val="tx1"/>
              </a:solidFill>
              <a:latin typeface="Söhne"/>
              <a:ea typeface="+mn-ea"/>
              <a:cs typeface="+mn-cs"/>
            </a:endParaRPr>
          </a:p>
          <a:p>
            <a:pPr marL="162946" indent="-162946" defTabSz="651784">
              <a:spcBef>
                <a:spcPts val="713"/>
              </a:spcBef>
            </a:pPr>
            <a:endParaRPr lang="en-US" sz="1426" b="1" kern="1200">
              <a:solidFill>
                <a:schemeClr val="tx1"/>
              </a:solidFill>
              <a:latin typeface="Söhne"/>
              <a:ea typeface="+mn-ea"/>
              <a:cs typeface="+mn-cs"/>
            </a:endParaRPr>
          </a:p>
          <a:p>
            <a:endParaRPr lang="en-US" sz="2000" b="1" dirty="0">
              <a:latin typeface="Söhne"/>
            </a:endParaRPr>
          </a:p>
        </p:txBody>
      </p:sp>
    </p:spTree>
    <p:extLst>
      <p:ext uri="{BB962C8B-B14F-4D97-AF65-F5344CB8AC3E}">
        <p14:creationId xmlns:p14="http://schemas.microsoft.com/office/powerpoint/2010/main" val="4201044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46167"/>
            <a:ext cx="10567988" cy="1016000"/>
          </a:xfrm>
        </p:spPr>
        <p:txBody>
          <a:bodyPr/>
          <a:lstStyle/>
          <a:p>
            <a:r>
              <a:rPr lang="en-US" sz="2400" b="1" dirty="0">
                <a:latin typeface="Times New Roman" panose="02020603050405020304" pitchFamily="18" charset="0"/>
                <a:cs typeface="Times New Roman" panose="02020603050405020304" pitchFamily="18" charset="0"/>
              </a:rPr>
              <a:t>Variable 3: Media Highlights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0" y="630292"/>
            <a:ext cx="9906000" cy="6103937"/>
          </a:xfrm>
        </p:spPr>
        <p:txBody>
          <a:bodyPr>
            <a:noAutofit/>
          </a:bodyPr>
          <a:lstStyle/>
          <a:p>
            <a:pPr marL="0" indent="0" algn="l">
              <a:buNone/>
            </a:pPr>
            <a:r>
              <a:rPr lang="en-US" sz="2000" b="1" i="0" dirty="0">
                <a:effectLst/>
                <a:latin typeface="Times New Roman" panose="02020603050405020304" pitchFamily="18" charset="0"/>
                <a:cs typeface="Times New Roman" panose="02020603050405020304" pitchFamily="18" charset="0"/>
              </a:rPr>
              <a:t>Television</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Viewership: Light (55.84%), Medium (29.52%), Heavy (14.63%)</a:t>
            </a:r>
          </a:p>
          <a:p>
            <a:pPr lvl="1"/>
            <a:r>
              <a:rPr lang="en-US" sz="2000" b="0" i="0" dirty="0">
                <a:effectLst/>
                <a:latin typeface="Times New Roman" panose="02020603050405020304" pitchFamily="18" charset="0"/>
                <a:cs typeface="Times New Roman" panose="02020603050405020304" pitchFamily="18" charset="0"/>
              </a:rPr>
              <a:t>Top Program Categories: Sports (39.97%), Sci-Fi/Fantasy (35.76%), Cookery (35.00%), Wildlife (30.32%)</a:t>
            </a:r>
          </a:p>
          <a:p>
            <a:pPr marL="0" indent="0" algn="l">
              <a:buNone/>
            </a:pPr>
            <a:r>
              <a:rPr lang="en-US" sz="2000" b="1" i="0" dirty="0">
                <a:effectLst/>
                <a:latin typeface="Times New Roman" panose="02020603050405020304" pitchFamily="18" charset="0"/>
                <a:cs typeface="Times New Roman" panose="02020603050405020304" pitchFamily="18" charset="0"/>
              </a:rPr>
              <a:t>Print Media</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Newspaper Readership: Light (67.55%), Medium (9.46%)</a:t>
            </a:r>
          </a:p>
          <a:p>
            <a:pPr marL="0" indent="0" algn="l">
              <a:buNone/>
            </a:pPr>
            <a:r>
              <a:rPr lang="en-US" sz="2000" b="1" i="0" dirty="0">
                <a:effectLst/>
                <a:latin typeface="Times New Roman" panose="02020603050405020304" pitchFamily="18" charset="0"/>
                <a:cs typeface="Times New Roman" panose="02020603050405020304" pitchFamily="18" charset="0"/>
              </a:rPr>
              <a:t>Digital Media</a:t>
            </a:r>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Smartphone Internet Usage: 32.65%</a:t>
            </a:r>
          </a:p>
          <a:p>
            <a:pPr marL="0" indent="0" algn="l">
              <a:buNone/>
            </a:pPr>
            <a:r>
              <a:rPr lang="en-US" sz="2000" b="1" i="0" dirty="0">
                <a:effectLst/>
                <a:latin typeface="Times New Roman" panose="02020603050405020304" pitchFamily="18" charset="0"/>
                <a:cs typeface="Times New Roman" panose="02020603050405020304" pitchFamily="18" charset="0"/>
              </a:rPr>
              <a:t>Radio</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Urban Professionals: 49.15% strong listenership</a:t>
            </a:r>
          </a:p>
          <a:p>
            <a:pPr lvl="1"/>
            <a:r>
              <a:rPr lang="en-US" sz="2000" b="0" i="0" dirty="0">
                <a:effectLst/>
                <a:latin typeface="Times New Roman" panose="02020603050405020304" pitchFamily="18" charset="0"/>
                <a:cs typeface="Times New Roman" panose="02020603050405020304" pitchFamily="18" charset="0"/>
              </a:rPr>
              <a:t>Listenership: Strong (49.15%), Medium (29.72%), Light (21.12%)</a:t>
            </a:r>
          </a:p>
          <a:p>
            <a:pPr lvl="1"/>
            <a:r>
              <a:rPr lang="en-US" sz="2000" b="0" i="0" dirty="0">
                <a:effectLst/>
                <a:latin typeface="Times New Roman" panose="02020603050405020304" pitchFamily="18" charset="0"/>
                <a:cs typeface="Times New Roman" panose="02020603050405020304" pitchFamily="18" charset="0"/>
              </a:rPr>
              <a:t>Preferred Formats: News/Talk (33.01%), Top 40 (31.25%), Alternative Rock (30.08%)</a:t>
            </a:r>
          </a:p>
          <a:p>
            <a:pPr marL="0" indent="0" algn="l">
              <a:buNone/>
            </a:pPr>
            <a:r>
              <a:rPr lang="fr-FR" sz="2000" b="1" i="0" dirty="0">
                <a:effectLst/>
                <a:latin typeface="Times New Roman" panose="02020603050405020304" pitchFamily="18" charset="0"/>
                <a:cs typeface="Times New Roman" panose="02020603050405020304" pitchFamily="18" charset="0"/>
              </a:rPr>
              <a:t>Magazines</a:t>
            </a:r>
            <a:endParaRPr lang="fr-FR" sz="2000" b="0" i="0" dirty="0">
              <a:effectLst/>
              <a:latin typeface="Times New Roman" panose="02020603050405020304" pitchFamily="18" charset="0"/>
              <a:cs typeface="Times New Roman" panose="02020603050405020304" pitchFamily="18" charset="0"/>
            </a:endParaRPr>
          </a:p>
          <a:p>
            <a:pPr lvl="1"/>
            <a:r>
              <a:rPr lang="fr-FR" sz="2000" b="0" i="0" dirty="0" err="1">
                <a:effectLst/>
                <a:latin typeface="Times New Roman" panose="02020603050405020304" pitchFamily="18" charset="0"/>
                <a:cs typeface="Times New Roman" panose="02020603050405020304" pitchFamily="18" charset="0"/>
              </a:rPr>
              <a:t>Printed</a:t>
            </a:r>
            <a:r>
              <a:rPr lang="fr-FR" sz="2000" b="0" i="0" dirty="0">
                <a:effectLst/>
                <a:latin typeface="Times New Roman" panose="02020603050405020304" pitchFamily="18" charset="0"/>
                <a:cs typeface="Times New Roman" panose="02020603050405020304" pitchFamily="18" charset="0"/>
              </a:rPr>
              <a:t> Magazines: 53.42%</a:t>
            </a:r>
          </a:p>
          <a:p>
            <a:pPr lvl="1"/>
            <a:r>
              <a:rPr lang="fr-FR" sz="2000" b="0" i="0" dirty="0">
                <a:effectLst/>
                <a:latin typeface="Times New Roman" panose="02020603050405020304" pitchFamily="18" charset="0"/>
                <a:cs typeface="Times New Roman" panose="02020603050405020304" pitchFamily="18" charset="0"/>
              </a:rPr>
              <a:t>Digital Magazines: 42.00%</a:t>
            </a:r>
          </a:p>
          <a:p>
            <a:pPr lvl="1"/>
            <a:r>
              <a:rPr lang="fr-FR" sz="2000" b="0" i="0" dirty="0" err="1">
                <a:effectLst/>
                <a:latin typeface="Times New Roman" panose="02020603050405020304" pitchFamily="18" charset="0"/>
                <a:cs typeface="Times New Roman" panose="02020603050405020304" pitchFamily="18" charset="0"/>
              </a:rPr>
              <a:t>Popular</a:t>
            </a:r>
            <a:r>
              <a:rPr lang="fr-FR" sz="2000" b="0" i="0" dirty="0">
                <a:effectLst/>
                <a:latin typeface="Times New Roman" panose="02020603050405020304" pitchFamily="18" charset="0"/>
                <a:cs typeface="Times New Roman" panose="02020603050405020304" pitchFamily="18" charset="0"/>
              </a:rPr>
              <a:t> </a:t>
            </a:r>
            <a:r>
              <a:rPr lang="fr-FR" sz="2000" b="0" i="0" dirty="0" err="1">
                <a:effectLst/>
                <a:latin typeface="Times New Roman" panose="02020603050405020304" pitchFamily="18" charset="0"/>
                <a:cs typeface="Times New Roman" panose="02020603050405020304" pitchFamily="18" charset="0"/>
              </a:rPr>
              <a:t>Periodicals</a:t>
            </a:r>
            <a:r>
              <a:rPr lang="fr-FR" sz="2000" b="0" i="0" dirty="0">
                <a:effectLst/>
                <a:latin typeface="Times New Roman" panose="02020603050405020304" pitchFamily="18" charset="0"/>
                <a:cs typeface="Times New Roman" panose="02020603050405020304" pitchFamily="18" charset="0"/>
              </a:rPr>
              <a:t>: Food/</a:t>
            </a:r>
            <a:r>
              <a:rPr lang="fr-FR" sz="2000" b="0" i="0" dirty="0" err="1">
                <a:effectLst/>
                <a:latin typeface="Times New Roman" panose="02020603050405020304" pitchFamily="18" charset="0"/>
                <a:cs typeface="Times New Roman" panose="02020603050405020304" pitchFamily="18" charset="0"/>
              </a:rPr>
              <a:t>Recipes</a:t>
            </a:r>
            <a:r>
              <a:rPr lang="fr-FR" sz="2000" b="0" i="0" dirty="0">
                <a:effectLst/>
                <a:latin typeface="Times New Roman" panose="02020603050405020304" pitchFamily="18" charset="0"/>
                <a:cs typeface="Times New Roman" panose="02020603050405020304" pitchFamily="18" charset="0"/>
              </a:rPr>
              <a:t> (18.82%), Home Décor (11.08%), </a:t>
            </a:r>
            <a:r>
              <a:rPr lang="fr-FR" sz="2000" b="0" i="0" dirty="0" err="1">
                <a:effectLst/>
                <a:latin typeface="Times New Roman" panose="02020603050405020304" pitchFamily="18" charset="0"/>
                <a:cs typeface="Times New Roman" panose="02020603050405020304" pitchFamily="18" charset="0"/>
              </a:rPr>
              <a:t>Technology</a:t>
            </a:r>
            <a:r>
              <a:rPr lang="fr-FR" sz="2000" b="0" i="0" dirty="0">
                <a:effectLst/>
                <a:latin typeface="Times New Roman" panose="02020603050405020304" pitchFamily="18" charset="0"/>
                <a:cs typeface="Times New Roman" panose="02020603050405020304" pitchFamily="18" charset="0"/>
              </a:rPr>
              <a:t>/Science (10.72%), </a:t>
            </a:r>
            <a:r>
              <a:rPr lang="fr-FR" sz="2000" b="0" i="0" dirty="0" err="1">
                <a:effectLst/>
                <a:latin typeface="Times New Roman" panose="02020603050405020304" pitchFamily="18" charset="0"/>
                <a:cs typeface="Times New Roman" panose="02020603050405020304" pitchFamily="18" charset="0"/>
              </a:rPr>
              <a:t>Travel</a:t>
            </a:r>
            <a:r>
              <a:rPr lang="fr-FR" sz="2000" b="0" i="0" dirty="0">
                <a:effectLst/>
                <a:latin typeface="Times New Roman" panose="02020603050405020304" pitchFamily="18" charset="0"/>
                <a:cs typeface="Times New Roman" panose="02020603050405020304" pitchFamily="18" charset="0"/>
              </a:rPr>
              <a:t>/</a:t>
            </a:r>
            <a:r>
              <a:rPr lang="fr-FR" sz="2000" b="0" i="0" dirty="0" err="1">
                <a:effectLst/>
                <a:latin typeface="Times New Roman" panose="02020603050405020304" pitchFamily="18" charset="0"/>
                <a:cs typeface="Times New Roman" panose="02020603050405020304" pitchFamily="18" charset="0"/>
              </a:rPr>
              <a:t>Tourism</a:t>
            </a:r>
            <a:r>
              <a:rPr lang="fr-FR" sz="2000" b="0" i="0" dirty="0">
                <a:effectLst/>
                <a:latin typeface="Times New Roman" panose="02020603050405020304" pitchFamily="18" charset="0"/>
                <a:cs typeface="Times New Roman" panose="02020603050405020304" pitchFamily="18" charset="0"/>
              </a:rPr>
              <a:t> (10.69%)</a:t>
            </a:r>
          </a:p>
          <a:p>
            <a:pPr lvl="1"/>
            <a:endParaRPr lang="en-US" sz="2000" b="0" i="0" dirty="0">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lvl="1"/>
            <a:endParaRPr lang="en-US" sz="2000" b="0" i="0" dirty="0">
              <a:effectLst/>
              <a:latin typeface="Times New Roman" panose="02020603050405020304" pitchFamily="18" charset="0"/>
              <a:cs typeface="Times New Roman" panose="02020603050405020304" pitchFamily="18" charset="0"/>
            </a:endParaRPr>
          </a:p>
        </p:txBody>
      </p:sp>
      <p:sp>
        <p:nvSpPr>
          <p:cNvPr id="2" name="Content Placeholder 12">
            <a:extLst>
              <a:ext uri="{FF2B5EF4-FFF2-40B4-BE49-F238E27FC236}">
                <a16:creationId xmlns:a16="http://schemas.microsoft.com/office/drawing/2014/main" id="{ACE7A3E5-D610-9312-F522-2E6F3493E147}"/>
              </a:ext>
            </a:extLst>
          </p:cNvPr>
          <p:cNvSpPr txBox="1">
            <a:spLocks/>
          </p:cNvSpPr>
          <p:nvPr/>
        </p:nvSpPr>
        <p:spPr>
          <a:xfrm>
            <a:off x="510535" y="3610580"/>
            <a:ext cx="5906265" cy="2931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endParaRPr lang="en-US" sz="1800" b="0" i="0" dirty="0">
              <a:effectLst/>
              <a:latin typeface="Times New Roman" panose="02020603050405020304" pitchFamily="18" charset="0"/>
              <a:cs typeface="Times New Roman" panose="02020603050405020304" pitchFamily="18" charset="0"/>
            </a:endParaRPr>
          </a:p>
        </p:txBody>
      </p:sp>
      <p:sp>
        <p:nvSpPr>
          <p:cNvPr id="3" name="Content Placeholder 12">
            <a:extLst>
              <a:ext uri="{FF2B5EF4-FFF2-40B4-BE49-F238E27FC236}">
                <a16:creationId xmlns:a16="http://schemas.microsoft.com/office/drawing/2014/main" id="{04276DAD-B4F7-E568-BBD2-79306960FD86}"/>
              </a:ext>
            </a:extLst>
          </p:cNvPr>
          <p:cNvSpPr txBox="1">
            <a:spLocks/>
          </p:cNvSpPr>
          <p:nvPr/>
        </p:nvSpPr>
        <p:spPr>
          <a:xfrm>
            <a:off x="5769543" y="1241555"/>
            <a:ext cx="5282505" cy="23998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sz="1800" b="0" i="0" dirty="0">
              <a:effectLst/>
              <a:latin typeface="Times New Roman" panose="02020603050405020304" pitchFamily="18" charset="0"/>
              <a:cs typeface="Times New Roman" panose="02020603050405020304" pitchFamily="18" charset="0"/>
            </a:endParaRPr>
          </a:p>
        </p:txBody>
      </p:sp>
      <p:sp>
        <p:nvSpPr>
          <p:cNvPr id="4" name="Content Placeholder 12">
            <a:extLst>
              <a:ext uri="{FF2B5EF4-FFF2-40B4-BE49-F238E27FC236}">
                <a16:creationId xmlns:a16="http://schemas.microsoft.com/office/drawing/2014/main" id="{A5380E7F-2F49-8CBF-D411-BA77696C57E2}"/>
              </a:ext>
            </a:extLst>
          </p:cNvPr>
          <p:cNvSpPr txBox="1">
            <a:spLocks/>
          </p:cNvSpPr>
          <p:nvPr/>
        </p:nvSpPr>
        <p:spPr>
          <a:xfrm>
            <a:off x="6096000" y="3870873"/>
            <a:ext cx="5585465" cy="23998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fr-FR" sz="1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0503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7E105C-E1FB-76DE-C5AD-FFCF98C775CB}"/>
              </a:ext>
            </a:extLst>
          </p:cNvPr>
          <p:cNvSpPr>
            <a:spLocks noGrp="1"/>
          </p:cNvSpPr>
          <p:nvPr>
            <p:ph type="sldNum" sz="quarter" idx="12"/>
          </p:nvPr>
        </p:nvSpPr>
        <p:spPr/>
        <p:txBody>
          <a:bodyPr/>
          <a:lstStyle/>
          <a:p>
            <a:fld id="{8D0AFDD5-844D-364D-8AEC-50CF4D36D55D}" type="slidenum">
              <a:rPr lang="en-US" noProof="0" smtClean="0"/>
              <a:pPr/>
              <a:t>54</a:t>
            </a:fld>
            <a:endParaRPr lang="en-US" noProof="0"/>
          </a:p>
        </p:txBody>
      </p:sp>
      <p:sp>
        <p:nvSpPr>
          <p:cNvPr id="3" name="Picture Placeholder 2">
            <a:extLst>
              <a:ext uri="{FF2B5EF4-FFF2-40B4-BE49-F238E27FC236}">
                <a16:creationId xmlns:a16="http://schemas.microsoft.com/office/drawing/2014/main" id="{55E394EF-C8AE-C986-3FAD-60771D79BC56}"/>
              </a:ext>
            </a:extLst>
          </p:cNvPr>
          <p:cNvSpPr>
            <a:spLocks noGrp="1"/>
          </p:cNvSpPr>
          <p:nvPr>
            <p:ph type="pic" sz="quarter" idx="4294967295"/>
          </p:nvPr>
        </p:nvSpPr>
        <p:spPr>
          <a:xfrm>
            <a:off x="166254" y="3109912"/>
            <a:ext cx="4351338" cy="6858000"/>
          </a:xfrm>
        </p:spPr>
        <p:txBody>
          <a:bodyPr/>
          <a:lstStyle/>
          <a:p>
            <a:r>
              <a:rPr lang="en-CA" sz="2400" b="1" dirty="0">
                <a:latin typeface="Times New Roman" panose="02020603050405020304" pitchFamily="18" charset="0"/>
                <a:cs typeface="Times New Roman" panose="02020603050405020304" pitchFamily="18" charset="0"/>
              </a:rPr>
              <a:t>Fig 3.1 Data from Envision</a:t>
            </a:r>
          </a:p>
        </p:txBody>
      </p:sp>
      <p:pic>
        <p:nvPicPr>
          <p:cNvPr id="9" name="Picture 8" descr="A screenshot of a computer&#10;&#10;Description automatically generated">
            <a:extLst>
              <a:ext uri="{FF2B5EF4-FFF2-40B4-BE49-F238E27FC236}">
                <a16:creationId xmlns:a16="http://schemas.microsoft.com/office/drawing/2014/main" id="{5EAF9A2E-F100-B2C9-676A-6DBA6AE316F4}"/>
              </a:ext>
            </a:extLst>
          </p:cNvPr>
          <p:cNvPicPr>
            <a:picLocks noChangeAspect="1"/>
          </p:cNvPicPr>
          <p:nvPr/>
        </p:nvPicPr>
        <p:blipFill rotWithShape="1">
          <a:blip r:embed="rId2"/>
          <a:srcRect l="17129" t="7570" r="14488" b="7182"/>
          <a:stretch/>
        </p:blipFill>
        <p:spPr>
          <a:xfrm>
            <a:off x="4709313" y="874215"/>
            <a:ext cx="4945059" cy="4832477"/>
          </a:xfrm>
          <a:prstGeom prst="rect">
            <a:avLst/>
          </a:prstGeom>
        </p:spPr>
      </p:pic>
    </p:spTree>
    <p:extLst>
      <p:ext uri="{BB962C8B-B14F-4D97-AF65-F5344CB8AC3E}">
        <p14:creationId xmlns:p14="http://schemas.microsoft.com/office/powerpoint/2010/main" val="406732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290945" y="27854"/>
            <a:ext cx="11753850"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438150" y="1042266"/>
            <a:ext cx="9490364" cy="4160838"/>
          </a:xfrm>
        </p:spPr>
        <p:txBody>
          <a:bodyPr>
            <a:noAutofit/>
          </a:bodyPr>
          <a:lstStyle/>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Tenure Preferences: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Owned properties preferred by 75.6% of households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Renting is preferred by 24.4%</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Housing Structure Distribution (Owned):</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Houses: 75.2%</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Rental apartments: 24.6%</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Age of Housing Preference:</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21.0% of housing is 3-7 years old</a:t>
            </a:r>
          </a:p>
          <a:p>
            <a:pPr marL="0" indent="0" algn="l">
              <a:buNone/>
            </a:pPr>
            <a:r>
              <a:rPr lang="en-US" sz="2000" b="0" i="0" dirty="0">
                <a:effectLst/>
                <a:latin typeface="Times New Roman" panose="02020603050405020304" pitchFamily="18" charset="0"/>
                <a:cs typeface="Times New Roman" panose="02020603050405020304" pitchFamily="18" charset="0"/>
              </a:rPr>
              <a:t>Household Income:</a:t>
            </a:r>
          </a:p>
          <a:p>
            <a:pPr marL="0" indent="0" algn="l">
              <a:buNone/>
            </a:pPr>
            <a:r>
              <a:rPr lang="en-US" sz="2000" b="0" i="0" dirty="0">
                <a:effectLst/>
                <a:latin typeface="Times New Roman" panose="02020603050405020304" pitchFamily="18" charset="0"/>
                <a:cs typeface="Times New Roman" panose="02020603050405020304" pitchFamily="18" charset="0"/>
              </a:rPr>
              <a:t>Average: $159,036</a:t>
            </a:r>
          </a:p>
          <a:p>
            <a:pPr marL="0" indent="0">
              <a:buNone/>
            </a:pPr>
            <a:r>
              <a:rPr lang="en-US" sz="2000" b="0" i="0" dirty="0">
                <a:effectLst/>
                <a:latin typeface="Times New Roman" panose="02020603050405020304" pitchFamily="18" charset="0"/>
                <a:cs typeface="Times New Roman" panose="02020603050405020304" pitchFamily="18" charset="0"/>
              </a:rPr>
              <a:t>Skewed towards higher income brackets:</a:t>
            </a:r>
          </a:p>
          <a:p>
            <a:pPr lvl="1"/>
            <a:r>
              <a:rPr lang="en-US" sz="2000" b="0" i="0" dirty="0">
                <a:effectLst/>
                <a:latin typeface="Times New Roman" panose="02020603050405020304" pitchFamily="18" charset="0"/>
                <a:cs typeface="Times New Roman" panose="02020603050405020304" pitchFamily="18" charset="0"/>
              </a:rPr>
              <a:t>$150,000 - $199,999: 17.14%</a:t>
            </a:r>
          </a:p>
          <a:p>
            <a:pPr lvl="1"/>
            <a:r>
              <a:rPr lang="en-US" sz="2000" b="0" i="0" dirty="0">
                <a:effectLst/>
                <a:latin typeface="Times New Roman" panose="02020603050405020304" pitchFamily="18" charset="0"/>
                <a:cs typeface="Times New Roman" panose="02020603050405020304" pitchFamily="18" charset="0"/>
              </a:rPr>
              <a:t>$200,000 - $299,999: 15.76%</a:t>
            </a:r>
          </a:p>
          <a:p>
            <a:pPr lvl="1"/>
            <a:r>
              <a:rPr lang="en-US" sz="2000" b="0" i="0" dirty="0">
                <a:effectLst/>
                <a:latin typeface="Times New Roman" panose="02020603050405020304" pitchFamily="18" charset="0"/>
                <a:cs typeface="Times New Roman" panose="02020603050405020304" pitchFamily="18" charset="0"/>
              </a:rPr>
              <a:t>$100,000 - $124,999: 12.07%</a:t>
            </a:r>
          </a:p>
        </p:txBody>
      </p:sp>
    </p:spTree>
    <p:extLst>
      <p:ext uri="{BB962C8B-B14F-4D97-AF65-F5344CB8AC3E}">
        <p14:creationId xmlns:p14="http://schemas.microsoft.com/office/powerpoint/2010/main" val="337582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27854"/>
            <a:ext cx="11901488"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290945" y="848302"/>
            <a:ext cx="11001375" cy="4337050"/>
          </a:xfrm>
        </p:spPr>
        <p:txBody>
          <a:bodyPr>
            <a:noAutofit/>
          </a:bodyPr>
          <a:lstStyle/>
          <a:p>
            <a:pPr marL="0" indent="0" algn="l">
              <a:buNone/>
            </a:pPr>
            <a:r>
              <a:rPr lang="en-US" sz="2000" b="1" i="0" dirty="0">
                <a:effectLst/>
                <a:latin typeface="Times New Roman" panose="02020603050405020304" pitchFamily="18" charset="0"/>
                <a:cs typeface="Times New Roman" panose="02020603050405020304" pitchFamily="18" charset="0"/>
              </a:rPr>
              <a:t>1.   Financial Situation:</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Urban Professionals have a higher average income</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More affluent financial situation</a:t>
            </a:r>
          </a:p>
          <a:p>
            <a:pPr marL="0" indent="0" algn="l">
              <a:buNone/>
            </a:pPr>
            <a:r>
              <a:rPr lang="en-US" sz="2000" b="1" i="0" dirty="0">
                <a:effectLst/>
                <a:latin typeface="Times New Roman" panose="02020603050405020304" pitchFamily="18" charset="0"/>
                <a:cs typeface="Times New Roman" panose="02020603050405020304" pitchFamily="18" charset="0"/>
              </a:rPr>
              <a:t>2.   Housing Preference and Affordability:</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Prefer house ownership over renting</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Favor houses over apartments</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Able to invest in and maintain homes due to higher income</a:t>
            </a:r>
          </a:p>
          <a:p>
            <a:pPr marL="742950" lvl="1"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Strong prevalence in higher income groups, indicating financial security.</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3"/>
              <a:tabLst/>
              <a:defRPr/>
            </a:pPr>
            <a:r>
              <a:rPr kumimoji="0" lang="en-US" sz="20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Age of Housing:</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18-22 years old housing: 18.9% (Index: 305).</a:t>
            </a:r>
          </a:p>
          <a:p>
            <a:pPr lvl="1"/>
            <a:r>
              <a:rPr lang="en-US" sz="2000" b="0" i="0" dirty="0">
                <a:effectLst/>
                <a:latin typeface="Times New Roman" panose="02020603050405020304" pitchFamily="18" charset="0"/>
                <a:cs typeface="Times New Roman" panose="02020603050405020304" pitchFamily="18" charset="0"/>
              </a:rPr>
              <a:t>Preference for newer residences and modern features.</a:t>
            </a:r>
          </a:p>
          <a:p>
            <a:pPr algn="l">
              <a:buFont typeface="+mj-lt"/>
              <a:buAutoNum type="arabicPeriod" startAt="3"/>
            </a:pPr>
            <a:r>
              <a:rPr lang="en-US" sz="2000" b="1" i="0" dirty="0">
                <a:effectLst/>
                <a:latin typeface="Times New Roman" panose="02020603050405020304" pitchFamily="18" charset="0"/>
                <a:cs typeface="Times New Roman" panose="02020603050405020304" pitchFamily="18" charset="0"/>
              </a:rPr>
              <a:t>   Household Income:</a:t>
            </a:r>
            <a:endParaRPr lang="en-US" sz="2000" b="0" i="0" dirty="0">
              <a:effectLst/>
              <a:latin typeface="Times New Roman" panose="02020603050405020304" pitchFamily="18" charset="0"/>
              <a:cs typeface="Times New Roman" panose="02020603050405020304" pitchFamily="18" charset="0"/>
            </a:endParaRPr>
          </a:p>
          <a:p>
            <a:pPr lvl="1"/>
            <a:r>
              <a:rPr lang="en-US" sz="2000" b="0" i="0" dirty="0">
                <a:effectLst/>
                <a:latin typeface="Times New Roman" panose="02020603050405020304" pitchFamily="18" charset="0"/>
                <a:cs typeface="Times New Roman" panose="02020603050405020304" pitchFamily="18" charset="0"/>
              </a:rPr>
              <a:t>Average income: $171,679 (Index: 148).</a:t>
            </a:r>
          </a:p>
          <a:p>
            <a:pPr lvl="1"/>
            <a:r>
              <a:rPr lang="en-US" sz="2000" b="0" i="0" dirty="0">
                <a:effectLst/>
                <a:latin typeface="Times New Roman" panose="02020603050405020304" pitchFamily="18" charset="0"/>
                <a:cs typeface="Times New Roman" panose="02020603050405020304" pitchFamily="18" charset="0"/>
              </a:rPr>
              <a:t>Concentration in higher income categories.</a:t>
            </a:r>
          </a:p>
          <a:p>
            <a:pPr lvl="1"/>
            <a:r>
              <a:rPr lang="en-US" sz="2000" b="0" i="0" dirty="0">
                <a:effectLst/>
                <a:latin typeface="Times New Roman" panose="02020603050405020304" pitchFamily="18" charset="0"/>
                <a:cs typeface="Times New Roman" panose="02020603050405020304" pitchFamily="18" charset="0"/>
              </a:rPr>
              <a:t>Significant shares in $150,000-$199,999 and $200,000-$299,999 categories.</a:t>
            </a:r>
            <a:endParaRPr lang="en-US" sz="2000" b="0" i="0" dirty="0">
              <a:effectLst/>
              <a:latin typeface="Söhne"/>
            </a:endParaRPr>
          </a:p>
          <a:p>
            <a:pPr marL="742950" lvl="1"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179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3B85012-8607-C453-2DDB-305D26082541}"/>
              </a:ext>
            </a:extLst>
          </p:cNvPr>
          <p:cNvSpPr>
            <a:spLocks noGrp="1"/>
          </p:cNvSpPr>
          <p:nvPr>
            <p:ph type="title" idx="4294967295"/>
          </p:nvPr>
        </p:nvSpPr>
        <p:spPr>
          <a:xfrm>
            <a:off x="0" y="197283"/>
            <a:ext cx="9912350" cy="1014412"/>
          </a:xfrm>
        </p:spPr>
        <p:txBody>
          <a:bodyPr/>
          <a:lstStyle/>
          <a:p>
            <a:r>
              <a:rPr lang="en-US" sz="2400" b="1" dirty="0">
                <a:latin typeface="Times New Roman" panose="02020603050405020304" pitchFamily="18" charset="0"/>
                <a:cs typeface="Times New Roman" panose="02020603050405020304" pitchFamily="18" charset="0"/>
              </a:rPr>
              <a:t>Variable 4: Housing and Income Analysis</a:t>
            </a:r>
          </a:p>
        </p:txBody>
      </p:sp>
      <p:sp>
        <p:nvSpPr>
          <p:cNvPr id="13" name="Content Placeholder 12">
            <a:extLst>
              <a:ext uri="{FF2B5EF4-FFF2-40B4-BE49-F238E27FC236}">
                <a16:creationId xmlns:a16="http://schemas.microsoft.com/office/drawing/2014/main" id="{4D43B9E5-E086-9EA1-45CD-40F7FBE05824}"/>
              </a:ext>
            </a:extLst>
          </p:cNvPr>
          <p:cNvSpPr>
            <a:spLocks noGrp="1"/>
          </p:cNvSpPr>
          <p:nvPr>
            <p:ph idx="4294967295"/>
          </p:nvPr>
        </p:nvSpPr>
        <p:spPr>
          <a:xfrm>
            <a:off x="387927" y="1527175"/>
            <a:ext cx="11001375" cy="4160838"/>
          </a:xfrm>
        </p:spPr>
        <p:txBody>
          <a:body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startAt="3"/>
              <a:tabLst/>
              <a:defRPr/>
            </a:pPr>
            <a:r>
              <a:rPr kumimoji="0" lang="en-US" sz="2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Age of Housing:</a:t>
            </a:r>
            <a:endParaRPr lang="en-US" sz="2400" b="0" i="0" dirty="0">
              <a:effectLst/>
              <a:latin typeface="Times New Roman" panose="02020603050405020304" pitchFamily="18" charset="0"/>
              <a:cs typeface="Times New Roman" panose="02020603050405020304" pitchFamily="18" charset="0"/>
            </a:endParaRPr>
          </a:p>
          <a:p>
            <a:pPr lvl="1"/>
            <a:r>
              <a:rPr lang="en-US" b="0" i="0" dirty="0">
                <a:effectLst/>
                <a:latin typeface="Times New Roman" panose="02020603050405020304" pitchFamily="18" charset="0"/>
                <a:cs typeface="Times New Roman" panose="02020603050405020304" pitchFamily="18" charset="0"/>
              </a:rPr>
              <a:t>18-22 years old housing: 18.9% (Index: 305).</a:t>
            </a:r>
          </a:p>
          <a:p>
            <a:pPr lvl="1"/>
            <a:r>
              <a:rPr lang="en-US" b="0" i="0" dirty="0">
                <a:effectLst/>
                <a:latin typeface="Times New Roman" panose="02020603050405020304" pitchFamily="18" charset="0"/>
                <a:cs typeface="Times New Roman" panose="02020603050405020304" pitchFamily="18" charset="0"/>
              </a:rPr>
              <a:t>Preference for newer residences and modern features.</a:t>
            </a:r>
          </a:p>
          <a:p>
            <a:pPr marL="457200" lvl="1" indent="0">
              <a:buNone/>
            </a:pPr>
            <a:endParaRPr lang="en-US" b="0" i="0" dirty="0">
              <a:effectLst/>
              <a:latin typeface="Times New Roman" panose="02020603050405020304" pitchFamily="18" charset="0"/>
              <a:cs typeface="Times New Roman" panose="02020603050405020304" pitchFamily="18" charset="0"/>
            </a:endParaRPr>
          </a:p>
          <a:p>
            <a:pPr algn="l">
              <a:buFont typeface="+mj-lt"/>
              <a:buAutoNum type="arabicPeriod" startAt="3"/>
            </a:pPr>
            <a:r>
              <a:rPr lang="en-US" sz="2400" b="1" i="0" dirty="0">
                <a:effectLst/>
                <a:latin typeface="Times New Roman" panose="02020603050405020304" pitchFamily="18" charset="0"/>
                <a:cs typeface="Times New Roman" panose="02020603050405020304" pitchFamily="18" charset="0"/>
              </a:rPr>
              <a:t>   Household Income:</a:t>
            </a:r>
            <a:endParaRPr lang="en-US" sz="2400" b="0" i="0" dirty="0">
              <a:effectLst/>
              <a:latin typeface="Times New Roman" panose="02020603050405020304" pitchFamily="18" charset="0"/>
              <a:cs typeface="Times New Roman" panose="02020603050405020304" pitchFamily="18" charset="0"/>
            </a:endParaRPr>
          </a:p>
          <a:p>
            <a:pPr lvl="1"/>
            <a:r>
              <a:rPr lang="en-US" b="0" i="0" dirty="0">
                <a:effectLst/>
                <a:latin typeface="Times New Roman" panose="02020603050405020304" pitchFamily="18" charset="0"/>
                <a:cs typeface="Times New Roman" panose="02020603050405020304" pitchFamily="18" charset="0"/>
              </a:rPr>
              <a:t>Average income: $171,679 (Index: 148).</a:t>
            </a:r>
          </a:p>
          <a:p>
            <a:pPr lvl="1"/>
            <a:r>
              <a:rPr lang="en-US" b="0" i="0" dirty="0">
                <a:effectLst/>
                <a:latin typeface="Times New Roman" panose="02020603050405020304" pitchFamily="18" charset="0"/>
                <a:cs typeface="Times New Roman" panose="02020603050405020304" pitchFamily="18" charset="0"/>
              </a:rPr>
              <a:t>Concentration in higher income categories.</a:t>
            </a:r>
          </a:p>
          <a:p>
            <a:pPr lvl="1"/>
            <a:r>
              <a:rPr lang="en-US" b="0" i="0" dirty="0">
                <a:effectLst/>
                <a:latin typeface="Times New Roman" panose="02020603050405020304" pitchFamily="18" charset="0"/>
                <a:cs typeface="Times New Roman" panose="02020603050405020304" pitchFamily="18" charset="0"/>
              </a:rPr>
              <a:t>Significant shares in $150,000-$199,999 and $200,000-$299,999 categories.</a:t>
            </a:r>
          </a:p>
          <a:p>
            <a:pPr lvl="1"/>
            <a:endParaRPr lang="en-US" sz="2800" b="0" i="0" dirty="0">
              <a:effectLst/>
              <a:latin typeface="Söhne"/>
            </a:endParaRPr>
          </a:p>
        </p:txBody>
      </p:sp>
    </p:spTree>
    <p:extLst>
      <p:ext uri="{BB962C8B-B14F-4D97-AF65-F5344CB8AC3E}">
        <p14:creationId xmlns:p14="http://schemas.microsoft.com/office/powerpoint/2010/main" val="2960438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Marketing Strategy</a:t>
            </a:r>
          </a:p>
        </p:txBody>
      </p:sp>
      <p:pic>
        <p:nvPicPr>
          <p:cNvPr id="82" name="Picture Placeholder 81">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a:blip r:embed="rId2"/>
          <a:srcRect t="2500" b="2500"/>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Consumer / Customer Insight</a:t>
            </a:r>
          </a:p>
        </p:txBody>
      </p:sp>
      <p:pic>
        <p:nvPicPr>
          <p:cNvPr id="84" name="Picture Placeholder 83">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a:blip r:embed="rId3"/>
          <a:srcRect l="12467" r="12467"/>
          <a:stretch/>
        </p:blipFill>
        <p:spPr/>
      </p:pic>
      <p:sp>
        <p:nvSpPr>
          <p:cNvPr id="4" name="Text Placeholder 3">
            <a:extLst>
              <a:ext uri="{FF2B5EF4-FFF2-40B4-BE49-F238E27FC236}">
                <a16:creationId xmlns:a16="http://schemas.microsoft.com/office/drawing/2014/main" id="{13B6C5BE-1D05-65C2-7942-421FE75927CD}"/>
              </a:ext>
            </a:extLst>
          </p:cNvPr>
          <p:cNvSpPr>
            <a:spLocks noGrp="1"/>
          </p:cNvSpPr>
          <p:nvPr>
            <p:ph type="body" sz="quarter" idx="16"/>
          </p:nvPr>
        </p:nvSpPr>
        <p:spPr/>
        <p:txBody>
          <a:bodyPr/>
          <a:lstStyle/>
          <a:p>
            <a:r>
              <a:rPr lang="en-CA" dirty="0">
                <a:latin typeface="Times New Roman" panose="02020603050405020304" pitchFamily="18" charset="0"/>
                <a:cs typeface="Times New Roman" panose="02020603050405020304" pitchFamily="18" charset="0"/>
              </a:rPr>
              <a:t>Positioning statement  + Positioning Map</a:t>
            </a:r>
          </a:p>
        </p:txBody>
      </p:sp>
      <p:pic>
        <p:nvPicPr>
          <p:cNvPr id="86" name="Picture Placeholder 85">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a:blip r:embed="rId4"/>
          <a:srcRect l="20629" r="20629"/>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latin typeface="Times New Roman" panose="02020603050405020304" pitchFamily="18" charset="0"/>
                <a:cs typeface="Times New Roman" panose="02020603050405020304" pitchFamily="18" charset="0"/>
              </a:rPr>
              <a:t>Product (description + concept statement)</a:t>
            </a:r>
          </a:p>
        </p:txBody>
      </p:sp>
      <p:pic>
        <p:nvPicPr>
          <p:cNvPr id="88" name="Picture Placeholder 87">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a:blip r:embed="rId5"/>
          <a:srcRect l="26157" r="26157"/>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Price</a:t>
            </a:r>
          </a:p>
        </p:txBody>
      </p:sp>
      <p:pic>
        <p:nvPicPr>
          <p:cNvPr id="90" name="Picture Placeholder 89">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a:blip r:embed="rId6"/>
          <a:srcRect l="17550" r="17550"/>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Place and Promotion</a:t>
            </a:r>
          </a:p>
        </p:txBody>
      </p:sp>
    </p:spTree>
    <p:extLst>
      <p:ext uri="{BB962C8B-B14F-4D97-AF65-F5344CB8AC3E}">
        <p14:creationId xmlns:p14="http://schemas.microsoft.com/office/powerpoint/2010/main" val="1794287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idx="4294967295"/>
          </p:nvPr>
        </p:nvSpPr>
        <p:spPr>
          <a:xfrm>
            <a:off x="318655" y="595744"/>
            <a:ext cx="9628910" cy="6262255"/>
          </a:xfrm>
        </p:spPr>
        <p:txBody>
          <a:bodyPr>
            <a:normAutofit fontScale="90000"/>
          </a:bodyPr>
          <a:lstStyle/>
          <a:p>
            <a:pPr algn="l">
              <a:lnSpc>
                <a:spcPct val="107000"/>
              </a:lnSpc>
              <a:spcAft>
                <a:spcPts val="800"/>
              </a:spcAft>
            </a:pPr>
            <a:r>
              <a:rPr lang="en-US" sz="2200" b="0" dirty="0">
                <a:latin typeface="Times New Roman" panose="02020603050405020304" pitchFamily="18" charset="0"/>
                <a:cs typeface="Times New Roman" panose="02020603050405020304" pitchFamily="18" charset="0"/>
              </a:rPr>
              <a:t>Consumer Insights</a:t>
            </a:r>
            <a:br>
              <a:rPr lang="en-US" sz="2200" b="0" dirty="0">
                <a:latin typeface="Times New Roman" panose="02020603050405020304" pitchFamily="18" charset="0"/>
                <a:cs typeface="Times New Roman" panose="02020603050405020304" pitchFamily="18" charset="0"/>
              </a:rPr>
            </a:br>
            <a:r>
              <a:rPr lang="en-US" sz="2200" b="0" dirty="0">
                <a:solidFill>
                  <a:schemeClr val="tx1"/>
                </a:solidFill>
                <a:latin typeface="Times New Roman" panose="02020603050405020304" pitchFamily="18" charset="0"/>
                <a:cs typeface="Times New Roman" panose="02020603050405020304" pitchFamily="18" charset="0"/>
              </a:rPr>
              <a:t>Consumer Insight statement helps organizations to listen to, comprehend and satisfy the mind, desires, needs, wants, and aspirations of their consumers.</a:t>
            </a:r>
            <a:br>
              <a:rPr lang="en-US" sz="2200" b="0" dirty="0">
                <a:latin typeface="Times New Roman" panose="02020603050405020304" pitchFamily="18" charset="0"/>
                <a:cs typeface="Times New Roman" panose="02020603050405020304" pitchFamily="18" charset="0"/>
              </a:rPr>
            </a:br>
            <a:br>
              <a:rPr lang="en-US" sz="2200" b="0" dirty="0">
                <a:latin typeface="Times New Roman" panose="02020603050405020304" pitchFamily="18" charset="0"/>
                <a:cs typeface="Times New Roman" panose="02020603050405020304" pitchFamily="18" charset="0"/>
              </a:rPr>
            </a:br>
            <a:r>
              <a:rPr lang="en-US" sz="2200" b="0" dirty="0">
                <a:latin typeface="Times New Roman" panose="02020603050405020304" pitchFamily="18" charset="0"/>
                <a:cs typeface="Times New Roman" panose="02020603050405020304" pitchFamily="18" charset="0"/>
              </a:rPr>
              <a:t>Consumer Insight Statements on Nike running shoes:</a:t>
            </a:r>
            <a:br>
              <a:rPr lang="en-US" sz="2200" dirty="0">
                <a:latin typeface="Times New Roman" panose="02020603050405020304" pitchFamily="18" charset="0"/>
                <a:cs typeface="Times New Roman" panose="02020603050405020304" pitchFamily="18" charset="0"/>
              </a:rPr>
            </a:br>
            <a:r>
              <a:rPr lang="en-US" sz="2200" b="0" dirty="0">
                <a:solidFill>
                  <a:schemeClr val="tx1"/>
                </a:solidFill>
                <a:latin typeface="Times New Roman" panose="02020603050405020304" pitchFamily="18" charset="0"/>
                <a:cs typeface="Times New Roman" panose="02020603050405020304" pitchFamily="18" charset="0"/>
              </a:rPr>
              <a:t>“I have been searching for a running shoe that does not sacrifice sustainability with superior performance. Nike running shoe aligns with both values as I am satisfied knowing that my choice of running shoe contributes to reducing waste and environmental impact”</a:t>
            </a:r>
            <a:br>
              <a:rPr lang="en-US" sz="2200" b="0" dirty="0">
                <a:latin typeface="Times New Roman" panose="02020603050405020304" pitchFamily="18" charset="0"/>
                <a:cs typeface="Times New Roman" panose="02020603050405020304" pitchFamily="18" charset="0"/>
              </a:rPr>
            </a:br>
            <a:br>
              <a:rPr lang="en-US" sz="2200" b="0" dirty="0">
                <a:latin typeface="Times New Roman" panose="02020603050405020304" pitchFamily="18" charset="0"/>
                <a:cs typeface="Times New Roman" panose="02020603050405020304" pitchFamily="18" charset="0"/>
              </a:rPr>
            </a:br>
            <a:r>
              <a:rPr lang="en-US" sz="2200" b="0" dirty="0">
                <a:solidFill>
                  <a:schemeClr val="tx1"/>
                </a:solidFill>
                <a:latin typeface="Times New Roman" panose="02020603050405020304" pitchFamily="18" charset="0"/>
                <a:cs typeface="Times New Roman" panose="02020603050405020304" pitchFamily="18" charset="0"/>
              </a:rPr>
              <a:t>"In need of running gear that fits with my desire to make eco-friendly purchases without losing performance, I discovered satisfaction in Nike's sustainable lines of running shoes."</a:t>
            </a:r>
            <a:br>
              <a:rPr lang="en-US" sz="2200" b="0" dirty="0">
                <a:latin typeface="Times New Roman" panose="02020603050405020304" pitchFamily="18" charset="0"/>
                <a:cs typeface="Times New Roman" panose="02020603050405020304" pitchFamily="18" charset="0"/>
              </a:rPr>
            </a:br>
            <a:br>
              <a:rPr lang="en-US" sz="2200" b="0" dirty="0">
                <a:solidFill>
                  <a:schemeClr val="tx1"/>
                </a:solidFill>
                <a:latin typeface="Times New Roman" panose="02020603050405020304" pitchFamily="18" charset="0"/>
                <a:cs typeface="Times New Roman" panose="02020603050405020304" pitchFamily="18" charset="0"/>
              </a:rPr>
            </a:br>
            <a:r>
              <a:rPr lang="en-US" sz="2200" b="0" dirty="0">
                <a:solidFill>
                  <a:schemeClr val="tx1"/>
                </a:solidFill>
                <a:latin typeface="Times New Roman" panose="02020603050405020304" pitchFamily="18" charset="0"/>
                <a:cs typeface="Times New Roman" panose="02020603050405020304" pitchFamily="18" charset="0"/>
              </a:rPr>
              <a:t>"As someone who runs in different weather and terrain conditions, I need shoes that can handle it all. I found that Nike's running shoes with adaptive traction technology provide the stability and grip I require, regardless of where I'm running.</a:t>
            </a:r>
            <a:br>
              <a:rPr lang="en-US" sz="2200" b="0" dirty="0">
                <a:solidFill>
                  <a:schemeClr val="tx1"/>
                </a:solidFill>
                <a:latin typeface="Times New Roman" panose="02020603050405020304" pitchFamily="18" charset="0"/>
                <a:cs typeface="Times New Roman" panose="02020603050405020304" pitchFamily="18" charset="0"/>
              </a:rPr>
            </a:br>
            <a:br>
              <a:rPr lang="en-US" sz="2200" b="0" dirty="0">
                <a:solidFill>
                  <a:schemeClr val="tx1"/>
                </a:solidFill>
                <a:latin typeface="Times New Roman" panose="02020603050405020304" pitchFamily="18" charset="0"/>
                <a:cs typeface="Times New Roman" panose="02020603050405020304" pitchFamily="18" charset="0"/>
              </a:rPr>
            </a:br>
            <a:r>
              <a:rPr lang="en-US" sz="2200" b="0" dirty="0">
                <a:solidFill>
                  <a:schemeClr val="tx1"/>
                </a:solidFill>
                <a:latin typeface="Times New Roman" panose="02020603050405020304" pitchFamily="18" charset="0"/>
                <a:cs typeface="Times New Roman" panose="02020603050405020304" pitchFamily="18" charset="0"/>
              </a:rPr>
              <a:t>"I need a running shoe that combines style and functionality that is borne in svelte designs with technical features, I have found my Nike running shoe as a perfect fit for this"</a:t>
            </a:r>
            <a:br>
              <a:rPr lang="en-US" sz="2200" b="0" dirty="0">
                <a:latin typeface="Times New Roman" panose="02020603050405020304" pitchFamily="18" charset="0"/>
                <a:cs typeface="Times New Roman" panose="02020603050405020304" pitchFamily="18" charset="0"/>
              </a:rPr>
            </a:br>
            <a:br>
              <a:rPr lang="en-US" sz="2200" b="0" dirty="0">
                <a:latin typeface="Times New Roman" panose="02020603050405020304" pitchFamily="18" charset="0"/>
                <a:cs typeface="Times New Roman" panose="02020603050405020304" pitchFamily="18" charset="0"/>
              </a:rPr>
            </a:br>
            <a:br>
              <a:rPr lang="en-US" sz="2400" b="0" dirty="0">
                <a:latin typeface="Times New Roman" panose="02020603050405020304" pitchFamily="18" charset="0"/>
                <a:cs typeface="Times New Roman" panose="02020603050405020304" pitchFamily="18" charset="0"/>
              </a:rPr>
            </a:br>
            <a:endParaRPr lang="en-US" sz="2400" b="0" dirty="0"/>
          </a:p>
        </p:txBody>
      </p:sp>
    </p:spTree>
    <p:extLst>
      <p:ext uri="{BB962C8B-B14F-4D97-AF65-F5344CB8AC3E}">
        <p14:creationId xmlns:p14="http://schemas.microsoft.com/office/powerpoint/2010/main" val="34739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US" dirty="0"/>
              <a:t>Background</a:t>
            </a:r>
          </a:p>
        </p:txBody>
      </p:sp>
      <p:sp>
        <p:nvSpPr>
          <p:cNvPr id="3" name="Content Placeholder 2"/>
          <p:cNvSpPr>
            <a:spLocks noGrp="1"/>
          </p:cNvSpPr>
          <p:nvPr>
            <p:ph idx="1"/>
          </p:nvPr>
        </p:nvSpPr>
        <p:spPr>
          <a:xfrm>
            <a:off x="304800" y="1052945"/>
            <a:ext cx="9504218" cy="5943599"/>
          </a:xfrm>
        </p:spPr>
        <p:txBody>
          <a:bodyPr>
            <a:normAutofit fontScale="92500" lnSpcReduction="10000"/>
          </a:bodyPr>
          <a:lstStyle/>
          <a:p>
            <a:pPr marL="0" indent="0" algn="l">
              <a:buNone/>
            </a:pPr>
            <a:r>
              <a:rPr lang="en-CA" sz="2800" b="1" dirty="0">
                <a:effectLst/>
                <a:latin typeface="Times New Roman" panose="02020603050405020304" pitchFamily="18" charset="0"/>
                <a:ea typeface="Calibri" panose="020F0502020204030204" pitchFamily="34" charset="0"/>
                <a:cs typeface="Times New Roman" panose="02020603050405020304" pitchFamily="18" charset="0"/>
              </a:rPr>
              <a:t>Background</a:t>
            </a:r>
            <a:br>
              <a:rPr lang="en-CA" sz="2000" dirty="0">
                <a:effectLst/>
                <a:latin typeface="Times New Roman" panose="02020603050405020304" pitchFamily="18" charset="0"/>
                <a:ea typeface="Calibri" panose="020F0502020204030204" pitchFamily="34" charset="0"/>
                <a:cs typeface="Times New Roman" panose="02020603050405020304" pitchFamily="18" charset="0"/>
              </a:rPr>
            </a:b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Calibri" panose="020F0502020204030204" pitchFamily="34" charset="0"/>
                <a:cs typeface="Times New Roman" panose="02020603050405020304" pitchFamily="18" charset="0"/>
              </a:rPr>
              <a:t>In addition, the market, for running shoes has reached a stage, which presents challenges in maintaining growth. To overcome this, it is important to focus on attracting customer segments and offering product differentiation.</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br>
              <a:rPr lang="en-CA" sz="2800" dirty="0">
                <a:effectLst/>
                <a:latin typeface="Calibri" panose="020F0502020204030204" pitchFamily="34"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Calibri" panose="020F0502020204030204" pitchFamily="34" charset="0"/>
                <a:cs typeface="Times New Roman" panose="02020603050405020304" pitchFamily="18" charset="0"/>
              </a:rPr>
              <a:t>Although Nike already has a brand image and loyal customers, there is an opportunity to expand its market share in the shoe segment by appealing to price-conscious consumers.</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Calibri" panose="020F0502020204030204" pitchFamily="34" charset="0"/>
                <a:cs typeface="Times New Roman" panose="02020603050405020304" pitchFamily="18" charset="0"/>
              </a:rPr>
              <a:t>This can be done without compromising the brand's value or sacrificing product quality.</a:t>
            </a: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br>
              <a:rPr lang="en-CA" sz="2800" dirty="0">
                <a:effectLst/>
                <a:latin typeface="Times New Roman" panose="02020603050405020304" pitchFamily="18" charset="0"/>
                <a:ea typeface="Calibri" panose="020F0502020204030204" pitchFamily="34" charset="0"/>
                <a:cs typeface="Times New Roman" panose="02020603050405020304" pitchFamily="18" charset="0"/>
              </a:rPr>
            </a:br>
            <a:r>
              <a:rPr lang="en-CA" sz="2800" dirty="0">
                <a:effectLst/>
                <a:latin typeface="Times New Roman" panose="02020603050405020304" pitchFamily="18" charset="0"/>
                <a:ea typeface="Calibri" panose="020F0502020204030204" pitchFamily="34" charset="0"/>
                <a:cs typeface="Times New Roman" panose="02020603050405020304" pitchFamily="18" charset="0"/>
              </a:rPr>
              <a:t>Additionally, as the health and fitness trends continue to rise, Nike can tap into customer segments by creating running shoes that cater to specific needs.</a:t>
            </a:r>
            <a:br>
              <a:rPr lang="en-CA" sz="2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614806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idx="4294967295"/>
          </p:nvPr>
        </p:nvSpPr>
        <p:spPr>
          <a:xfrm>
            <a:off x="0" y="9525"/>
            <a:ext cx="8961438" cy="1014413"/>
          </a:xfrm>
        </p:spPr>
        <p:txBody>
          <a:bodyPr/>
          <a:lstStyle/>
          <a:p>
            <a:r>
              <a:rPr lang="en-US" sz="2400" b="1" dirty="0">
                <a:latin typeface="Times New Roman" panose="02020603050405020304" pitchFamily="18" charset="0"/>
                <a:cs typeface="Times New Roman" panose="02020603050405020304" pitchFamily="18" charset="0"/>
              </a:rPr>
              <a:t>Positioning Statement and Positioning Map</a:t>
            </a:r>
          </a:p>
        </p:txBody>
      </p:sp>
      <p:sp>
        <p:nvSpPr>
          <p:cNvPr id="6" name="Content Placeholder 5">
            <a:extLst>
              <a:ext uri="{FF2B5EF4-FFF2-40B4-BE49-F238E27FC236}">
                <a16:creationId xmlns:a16="http://schemas.microsoft.com/office/drawing/2014/main" id="{B7EFDB72-E41F-3401-2C5E-29EB62EE5232}"/>
              </a:ext>
            </a:extLst>
          </p:cNvPr>
          <p:cNvSpPr>
            <a:spLocks noGrp="1"/>
          </p:cNvSpPr>
          <p:nvPr>
            <p:ph idx="4294967295"/>
          </p:nvPr>
        </p:nvSpPr>
        <p:spPr>
          <a:xfrm>
            <a:off x="246744" y="845665"/>
            <a:ext cx="9340601" cy="5278044"/>
          </a:xfrm>
        </p:spPr>
        <p:txBody>
          <a:bodyPr>
            <a:noAutofit/>
          </a:bodyPr>
          <a:lstStyle/>
          <a:p>
            <a:pPr marL="0" indent="0">
              <a:buNone/>
            </a:pPr>
            <a:r>
              <a:rPr lang="en-US" sz="2000" b="1" dirty="0">
                <a:latin typeface="Times New Roman" panose="02020603050405020304" pitchFamily="18" charset="0"/>
                <a:cs typeface="Times New Roman" panose="02020603050405020304" pitchFamily="18" charset="0"/>
              </a:rPr>
              <a:t>Statement</a:t>
            </a:r>
          </a:p>
          <a:p>
            <a:pPr marL="0" indent="0">
              <a:buNone/>
            </a:pPr>
            <a:r>
              <a:rPr lang="en-US" sz="2000" dirty="0">
                <a:latin typeface="Times New Roman" panose="02020603050405020304" pitchFamily="18" charset="0"/>
                <a:cs typeface="Times New Roman" panose="02020603050405020304" pitchFamily="18" charset="0"/>
              </a:rPr>
              <a:t>The Nike brand positioning statement is as follows:</a:t>
            </a:r>
          </a:p>
          <a:p>
            <a:pPr marL="0" indent="0">
              <a:buNone/>
            </a:pPr>
            <a:r>
              <a:rPr lang="en-US" sz="2000" dirty="0">
                <a:latin typeface="Times New Roman" panose="02020603050405020304" pitchFamily="18" charset="0"/>
                <a:cs typeface="Times New Roman" panose="02020603050405020304" pitchFamily="18" charset="0"/>
              </a:rPr>
              <a:t>“For athletes in need of high-quality, fashionable athletic wear, Nike provides customers with top-performing sports apparel and shoes made of the highest quality materials. Its products are the most advanced in the athletic apparel industry because of Nike’s commitment to innovation and investment in the latest technologies.</a:t>
            </a:r>
          </a:p>
          <a:p>
            <a:pPr marL="0" indent="0">
              <a:buNone/>
            </a:pPr>
            <a:r>
              <a:rPr lang="en-US" sz="2000" dirty="0">
                <a:latin typeface="Times New Roman" panose="02020603050405020304" pitchFamily="18" charset="0"/>
                <a:cs typeface="Times New Roman" panose="02020603050405020304" pitchFamily="18" charset="0"/>
              </a:rPr>
              <a:t>Nike has used this straightforward positioning statement as a road map to produce a variety of marketing strategies and products amongst which are Nike running shoes</a:t>
            </a:r>
          </a:p>
          <a:p>
            <a:pPr marL="0" indent="0">
              <a:buNone/>
            </a:pPr>
            <a:r>
              <a:rPr lang="en-US" sz="2000" dirty="0">
                <a:latin typeface="Times New Roman" panose="02020603050405020304" pitchFamily="18" charset="0"/>
                <a:cs typeface="Times New Roman" panose="02020603050405020304" pitchFamily="18" charset="0"/>
              </a:rPr>
              <a:t>The team makes use of this positioning statement in every marketing strategy created by the business to make sure they are communicating with their consumers effectively. </a:t>
            </a:r>
          </a:p>
          <a:p>
            <a:pPr marL="0" indent="0">
              <a:buNone/>
            </a:pPr>
            <a:r>
              <a:rPr lang="en-US" sz="2000" b="1" dirty="0">
                <a:latin typeface="Times New Roman" panose="02020603050405020304" pitchFamily="18" charset="0"/>
                <a:cs typeface="Times New Roman" panose="02020603050405020304" pitchFamily="18" charset="0"/>
              </a:rPr>
              <a:t>Map</a:t>
            </a:r>
          </a:p>
          <a:p>
            <a:pPr marL="0" indent="0">
              <a:buNone/>
            </a:pPr>
            <a:r>
              <a:rPr lang="en-US" sz="2000" dirty="0">
                <a:latin typeface="Times New Roman" panose="02020603050405020304" pitchFamily="18" charset="0"/>
                <a:cs typeface="Times New Roman" panose="02020603050405020304" pitchFamily="18" charset="0"/>
              </a:rPr>
              <a:t>Nike's positioning map specifically sets the running shoe brand at the pinnacle of innovation and responsibility, with the X-axis indicating a trailblazing approach to sustainability and the Y-axis showing a persistent dedication to technical performance. By showcasing a brand that promotes both athletic achievement and environmental sustainability, this connection raises the bar for the running shoe industry.</a:t>
            </a:r>
          </a:p>
          <a:p>
            <a:pPr marL="0" indent="0">
              <a:buNone/>
            </a:pP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065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404943" y="465138"/>
            <a:ext cx="3099980" cy="1600200"/>
          </a:xfrm>
        </p:spPr>
        <p:txBody>
          <a:bodyPr anchor="ctr">
            <a:normAutofit/>
          </a:bodyPr>
          <a:lstStyle/>
          <a:p>
            <a:r>
              <a:rPr lang="en-US" b="1"/>
              <a:t>Nike’s Positioning Map</a:t>
            </a:r>
          </a:p>
        </p:txBody>
      </p:sp>
      <p:pic>
        <p:nvPicPr>
          <p:cNvPr id="2" name="Picture 1" descr="A diagram of a company's performance&#10;&#10;Description automatically generated">
            <a:extLst>
              <a:ext uri="{FF2B5EF4-FFF2-40B4-BE49-F238E27FC236}">
                <a16:creationId xmlns:a16="http://schemas.microsoft.com/office/drawing/2014/main" id="{BCCC0E1A-4C8B-497A-F74A-802649CB8355}"/>
              </a:ext>
            </a:extLst>
          </p:cNvPr>
          <p:cNvPicPr>
            <a:picLocks noChangeAspect="1"/>
          </p:cNvPicPr>
          <p:nvPr/>
        </p:nvPicPr>
        <p:blipFill>
          <a:blip r:embed="rId2"/>
          <a:stretch>
            <a:fillRect/>
          </a:stretch>
        </p:blipFill>
        <p:spPr>
          <a:xfrm>
            <a:off x="3762761" y="465138"/>
            <a:ext cx="5160676" cy="5403850"/>
          </a:xfrm>
          <a:prstGeom prst="rect">
            <a:avLst/>
          </a:prstGeom>
          <a:noFill/>
        </p:spPr>
      </p:pic>
      <p:sp>
        <p:nvSpPr>
          <p:cNvPr id="6" name="Content Placeholder 5">
            <a:extLst>
              <a:ext uri="{FF2B5EF4-FFF2-40B4-BE49-F238E27FC236}">
                <a16:creationId xmlns:a16="http://schemas.microsoft.com/office/drawing/2014/main" id="{B7EFDB72-E41F-3401-2C5E-29EB62EE5232}"/>
              </a:ext>
            </a:extLst>
          </p:cNvPr>
          <p:cNvSpPr>
            <a:spLocks noGrp="1"/>
          </p:cNvSpPr>
          <p:nvPr>
            <p:ph type="body" sz="half" idx="2"/>
          </p:nvPr>
        </p:nvSpPr>
        <p:spPr>
          <a:xfrm>
            <a:off x="404943" y="2065338"/>
            <a:ext cx="3099980" cy="3811588"/>
          </a:xfrm>
        </p:spPr>
        <p:txBody>
          <a:bodyPr>
            <a:normAutofit/>
          </a:bodyPr>
          <a:lstStyle/>
          <a:p>
            <a:pPr marL="0" indent="0">
              <a:buNone/>
            </a:pPr>
            <a:endParaRPr lang="en-US"/>
          </a:p>
          <a:p>
            <a:pPr marL="0" indent="0">
              <a:buNone/>
            </a:pPr>
            <a:endParaRPr lang="en-US"/>
          </a:p>
          <a:p>
            <a:pPr marL="0" indent="0">
              <a:buNone/>
            </a:pPr>
            <a:endParaRPr lang="en-CA"/>
          </a:p>
        </p:txBody>
      </p:sp>
    </p:spTree>
    <p:extLst>
      <p:ext uri="{BB962C8B-B14F-4D97-AF65-F5344CB8AC3E}">
        <p14:creationId xmlns:p14="http://schemas.microsoft.com/office/powerpoint/2010/main" val="4277211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idx="4294967295"/>
          </p:nvPr>
        </p:nvSpPr>
        <p:spPr>
          <a:xfrm>
            <a:off x="0" y="188913"/>
            <a:ext cx="8959850" cy="1014412"/>
          </a:xfrm>
        </p:spPr>
        <p:txBody>
          <a:bodyPr/>
          <a:lstStyle/>
          <a:p>
            <a:r>
              <a:rPr lang="en-US" sz="2400" b="1" dirty="0">
                <a:latin typeface="Times New Roman" panose="02020603050405020304" pitchFamily="18" charset="0"/>
                <a:cs typeface="Times New Roman" panose="02020603050405020304" pitchFamily="18" charset="0"/>
              </a:rPr>
              <a:t>Elements of Nike’s Positioning Strategy</a:t>
            </a:r>
          </a:p>
        </p:txBody>
      </p:sp>
      <p:sp>
        <p:nvSpPr>
          <p:cNvPr id="6" name="Content Placeholder 5">
            <a:extLst>
              <a:ext uri="{FF2B5EF4-FFF2-40B4-BE49-F238E27FC236}">
                <a16:creationId xmlns:a16="http://schemas.microsoft.com/office/drawing/2014/main" id="{B7EFDB72-E41F-3401-2C5E-29EB62EE5232}"/>
              </a:ext>
            </a:extLst>
          </p:cNvPr>
          <p:cNvSpPr>
            <a:spLocks noGrp="1"/>
          </p:cNvSpPr>
          <p:nvPr>
            <p:ph idx="4294967295"/>
          </p:nvPr>
        </p:nvSpPr>
        <p:spPr>
          <a:xfrm>
            <a:off x="346364" y="1249579"/>
            <a:ext cx="9390063" cy="4160837"/>
          </a:xfrm>
        </p:spPr>
        <p:txBody>
          <a:bodyPr>
            <a:normAutofit fontScale="92500" lnSpcReduction="20000"/>
          </a:bodyPr>
          <a:lstStyle/>
          <a:p>
            <a:pPr marL="0" indent="0">
              <a:buNone/>
            </a:pPr>
            <a:r>
              <a:rPr lang="en-US" sz="2400" dirty="0">
                <a:latin typeface="Times New Roman" panose="02020603050405020304" pitchFamily="18" charset="0"/>
                <a:cs typeface="Times New Roman" panose="02020603050405020304" pitchFamily="18" charset="0"/>
              </a:rPr>
              <a:t>The core elements of Nike’s running shoe positioning strategy are the brand’s unique selling points (USP) and they are as follows:</a:t>
            </a:r>
          </a:p>
          <a:p>
            <a:r>
              <a:rPr lang="en-US" sz="2400" b="1" dirty="0">
                <a:latin typeface="Times New Roman" panose="02020603050405020304" pitchFamily="18" charset="0"/>
              </a:rPr>
              <a:t>Technical Performance: </a:t>
            </a:r>
            <a:r>
              <a:rPr lang="en-US" sz="2400" b="0" dirty="0">
                <a:latin typeface="Times New Roman" panose="02020603050405020304" pitchFamily="18" charset="0"/>
              </a:rPr>
              <a:t>Nike emphasizes and demonstrates that it is focused on providing shoes with the best possible performance by utilizing advanced technology, innovation, and quality materials.</a:t>
            </a:r>
          </a:p>
          <a:p>
            <a:r>
              <a:rPr lang="en-US" sz="2400" b="1" dirty="0">
                <a:latin typeface="Times New Roman" panose="02020603050405020304" pitchFamily="18" charset="0"/>
              </a:rPr>
              <a:t>Sustainability: </a:t>
            </a:r>
            <a:r>
              <a:rPr lang="en-US" sz="2400" b="0" dirty="0">
                <a:latin typeface="Times New Roman" panose="02020603050405020304" pitchFamily="18" charset="0"/>
              </a:rPr>
              <a:t>By incorporating eco-friendly materials and processes, Nike demonstrates to consumers its genuine commitment to reducing the environmental impact of its running shoe</a:t>
            </a:r>
          </a:p>
          <a:p>
            <a:r>
              <a:rPr lang="en-US" sz="2400" b="1" dirty="0">
                <a:latin typeface="Times New Roman" panose="02020603050405020304" pitchFamily="18" charset="0"/>
              </a:rPr>
              <a:t>Brand Prestige: </a:t>
            </a:r>
            <a:r>
              <a:rPr lang="en-US" sz="2400" b="0" dirty="0">
                <a:latin typeface="Times New Roman" panose="02020603050405020304" pitchFamily="18" charset="0"/>
              </a:rPr>
              <a:t>Nike's reputation as a leading athletic brand helps position its products as premium and a trustworthy brand in the mind of consumers.</a:t>
            </a:r>
          </a:p>
          <a:p>
            <a:r>
              <a:rPr lang="en-US" sz="2400" b="1" dirty="0">
                <a:latin typeface="Times New Roman" panose="02020603050405020304" pitchFamily="18" charset="0"/>
              </a:rPr>
              <a:t>Customer Focus: </a:t>
            </a:r>
            <a:r>
              <a:rPr lang="en-US" sz="2400" b="0" dirty="0">
                <a:latin typeface="Times New Roman" panose="02020603050405020304" pitchFamily="18" charset="0"/>
              </a:rPr>
              <a:t>Nike reiterates that its </a:t>
            </a:r>
            <a:r>
              <a:rPr lang="en-US" sz="2400" dirty="0">
                <a:latin typeface="Times New Roman" panose="02020603050405020304" pitchFamily="18" charset="0"/>
              </a:rPr>
              <a:t>pride itself in </a:t>
            </a:r>
            <a:r>
              <a:rPr lang="en-US" sz="2400" b="0" dirty="0">
                <a:latin typeface="Times New Roman" panose="02020603050405020304" pitchFamily="18" charset="0"/>
              </a:rPr>
              <a:t>understanding and meeting the unique needs and preferences of its target customers </a:t>
            </a:r>
          </a:p>
          <a:p>
            <a:r>
              <a:rPr lang="en-US" sz="2400" b="1" dirty="0">
                <a:latin typeface="Times New Roman" panose="02020603050405020304" pitchFamily="18" charset="0"/>
              </a:rPr>
              <a:t>Innovation: </a:t>
            </a:r>
            <a:r>
              <a:rPr lang="en-US" sz="2400" b="0" dirty="0">
                <a:latin typeface="Times New Roman" panose="02020603050405020304" pitchFamily="18" charset="0"/>
              </a:rPr>
              <a:t>Continuous investment in research and development ensures that Nike stays ahead in delivering cutting-edge technology in its footwear.</a:t>
            </a:r>
          </a:p>
          <a:p>
            <a:pPr marL="0" indent="0">
              <a:buNone/>
            </a:pP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023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idx="4294967295"/>
          </p:nvPr>
        </p:nvSpPr>
        <p:spPr>
          <a:xfrm>
            <a:off x="0" y="393700"/>
            <a:ext cx="8959850" cy="1014413"/>
          </a:xfrm>
        </p:spPr>
        <p:txBody>
          <a:bodyPr/>
          <a:lstStyle/>
          <a:p>
            <a:r>
              <a:rPr lang="en-US" sz="2400" b="1" dirty="0">
                <a:latin typeface="Times New Roman" panose="02020603050405020304" pitchFamily="18" charset="0"/>
                <a:cs typeface="Times New Roman" panose="02020603050405020304" pitchFamily="18" charset="0"/>
              </a:rPr>
              <a:t>Positioning Statement for a new Nike running shoe</a:t>
            </a:r>
          </a:p>
        </p:txBody>
      </p:sp>
      <p:sp>
        <p:nvSpPr>
          <p:cNvPr id="6" name="Content Placeholder 5">
            <a:extLst>
              <a:ext uri="{FF2B5EF4-FFF2-40B4-BE49-F238E27FC236}">
                <a16:creationId xmlns:a16="http://schemas.microsoft.com/office/drawing/2014/main" id="{B7EFDB72-E41F-3401-2C5E-29EB62EE5232}"/>
              </a:ext>
            </a:extLst>
          </p:cNvPr>
          <p:cNvSpPr>
            <a:spLocks noGrp="1"/>
          </p:cNvSpPr>
          <p:nvPr>
            <p:ph idx="4294967295"/>
          </p:nvPr>
        </p:nvSpPr>
        <p:spPr>
          <a:xfrm>
            <a:off x="516659" y="1482870"/>
            <a:ext cx="8959850" cy="4159250"/>
          </a:xfrm>
        </p:spPr>
        <p:txBody>
          <a:bodyPr/>
          <a:lstStyle/>
          <a:p>
            <a:pPr marL="0" indent="0" algn="ctr">
              <a:buNone/>
            </a:pPr>
            <a:r>
              <a:rPr lang="en-US" sz="2400" dirty="0">
                <a:latin typeface="Times New Roman" panose="02020603050405020304" pitchFamily="18" charset="0"/>
                <a:cs typeface="Times New Roman" panose="02020603050405020304" pitchFamily="18" charset="0"/>
              </a:rPr>
              <a:t>The newest running shoe from Nike embraces sustainability with eco-friendly materials and provides optimum performance thanks to cutting-edge technology and sole science. A good option for today’s runners who appreciate both excellence and environmental responsibility.</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41177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idx="4294967295"/>
          </p:nvPr>
        </p:nvSpPr>
        <p:spPr>
          <a:xfrm>
            <a:off x="0" y="219075"/>
            <a:ext cx="8961438" cy="1016000"/>
          </a:xfrm>
        </p:spPr>
        <p:txBody>
          <a:bodyPr/>
          <a:lstStyle/>
          <a:p>
            <a:r>
              <a:rPr lang="en-US" sz="2400" b="1" dirty="0">
                <a:latin typeface="Times New Roman" panose="02020603050405020304" pitchFamily="18" charset="0"/>
                <a:cs typeface="Times New Roman" panose="02020603050405020304" pitchFamily="18" charset="0"/>
              </a:rPr>
              <a:t>Positioning Strategy for a new Nike running shoe</a:t>
            </a:r>
          </a:p>
        </p:txBody>
      </p:sp>
      <p:sp>
        <p:nvSpPr>
          <p:cNvPr id="6" name="Content Placeholder 5">
            <a:extLst>
              <a:ext uri="{FF2B5EF4-FFF2-40B4-BE49-F238E27FC236}">
                <a16:creationId xmlns:a16="http://schemas.microsoft.com/office/drawing/2014/main" id="{B7EFDB72-E41F-3401-2C5E-29EB62EE5232}"/>
              </a:ext>
            </a:extLst>
          </p:cNvPr>
          <p:cNvSpPr>
            <a:spLocks noGrp="1"/>
          </p:cNvSpPr>
          <p:nvPr>
            <p:ph idx="4294967295"/>
          </p:nvPr>
        </p:nvSpPr>
        <p:spPr>
          <a:xfrm>
            <a:off x="346364" y="1235075"/>
            <a:ext cx="9309100" cy="4159250"/>
          </a:xfrm>
        </p:spPr>
        <p:txBody>
          <a:bodyPr>
            <a:normAutofit fontScale="92500" lnSpcReduction="20000"/>
          </a:bodyPr>
          <a:lstStyle/>
          <a:p>
            <a:pPr marL="0" indent="0">
              <a:buNone/>
            </a:pPr>
            <a:r>
              <a:rPr lang="en-US" sz="2200" dirty="0">
                <a:latin typeface="Times New Roman" panose="02020603050405020304" pitchFamily="18" charset="0"/>
                <a:cs typeface="Times New Roman" panose="02020603050405020304" pitchFamily="18" charset="0"/>
              </a:rPr>
              <a:t>Below are some potential positioning strategies for a new Nike running shoe:</a:t>
            </a:r>
          </a:p>
          <a:p>
            <a:pPr marL="0" indent="0">
              <a:buNone/>
            </a:pPr>
            <a:r>
              <a:rPr lang="en-US" sz="2200" b="1" dirty="0">
                <a:latin typeface="Times New Roman" panose="02020603050405020304" pitchFamily="18" charset="0"/>
                <a:cs typeface="Times New Roman" panose="02020603050405020304" pitchFamily="18" charset="0"/>
              </a:rPr>
              <a:t>Innovation and Technical Superiority: </a:t>
            </a:r>
            <a:r>
              <a:rPr lang="en-US" sz="2200" dirty="0">
                <a:latin typeface="Times New Roman" panose="02020603050405020304" pitchFamily="18" charset="0"/>
                <a:cs typeface="Times New Roman" panose="02020603050405020304" pitchFamily="18" charset="0"/>
              </a:rPr>
              <a:t>The new Nike running shoe should emphasize the shoe's cutting-edge technology and design that provides unmatched performance for runners.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Sustainability and Environmental Responsibility: </a:t>
            </a:r>
            <a:r>
              <a:rPr lang="en-US" sz="2200" dirty="0">
                <a:latin typeface="Times New Roman" panose="02020603050405020304" pitchFamily="18" charset="0"/>
                <a:cs typeface="Times New Roman" panose="02020603050405020304" pitchFamily="18" charset="0"/>
              </a:rPr>
              <a:t>Nike should position the shoe as eco-friendly, utilizing recycled materials and sustainable manufacturing processes.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Health and Wellness Focus: </a:t>
            </a:r>
            <a:r>
              <a:rPr lang="en-US" sz="2200" dirty="0">
                <a:latin typeface="Times New Roman" panose="02020603050405020304" pitchFamily="18" charset="0"/>
                <a:cs typeface="Times New Roman" panose="02020603050405020304" pitchFamily="18" charset="0"/>
              </a:rPr>
              <a:t>Highlight the shoe's technical performance features that support a healthy and active lifestyle, including ergonomic design.</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Premium Quality with Social Responsibility: </a:t>
            </a:r>
            <a:r>
              <a:rPr lang="en-US" sz="2200" dirty="0">
                <a:latin typeface="Times New Roman" panose="02020603050405020304" pitchFamily="18" charset="0"/>
                <a:cs typeface="Times New Roman" panose="02020603050405020304" pitchFamily="18" charset="0"/>
              </a:rPr>
              <a:t>Nike should reiterate the exceptional quality and craftsmanship of the new running shoe while underlining ethical sourcing and fair labor practices.</a:t>
            </a:r>
          </a:p>
        </p:txBody>
      </p:sp>
    </p:spTree>
    <p:extLst>
      <p:ext uri="{BB962C8B-B14F-4D97-AF65-F5344CB8AC3E}">
        <p14:creationId xmlns:p14="http://schemas.microsoft.com/office/powerpoint/2010/main" val="782821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457200" y="1325562"/>
            <a:ext cx="9351818" cy="2651125"/>
          </a:xfrm>
        </p:spPr>
        <p:txBody>
          <a:bodyPr>
            <a:normAutofit fontScale="90000"/>
          </a:bodyPr>
          <a:lstStyle/>
          <a:p>
            <a:pPr>
              <a:lnSpc>
                <a:spcPct val="107000"/>
              </a:lnSpc>
              <a:spcAft>
                <a:spcPts val="800"/>
              </a:spcAft>
            </a:pP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Product</a:t>
            </a:r>
            <a:br>
              <a:rPr lang="en-US" sz="24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From track spikes and racing shoes to daily trainers and trail shoes, Nike has a wide selection of running shoes. The Nike running shoe product offers a padded-yet-responsive ride that is cozy and energetic underfoot.</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Nike running shoe products are known for special features, high-quality manufacturing process, sole science, and unique packaging.</a:t>
            </a: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7795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F7AD8F9-3CD8-720D-B432-9E458D0A7265}"/>
              </a:ext>
            </a:extLst>
          </p:cNvPr>
          <p:cNvSpPr txBox="1"/>
          <p:nvPr/>
        </p:nvSpPr>
        <p:spPr>
          <a:xfrm>
            <a:off x="332509" y="283152"/>
            <a:ext cx="10515600" cy="6278642"/>
          </a:xfrm>
          <a:prstGeom prst="rect">
            <a:avLst/>
          </a:prstGeom>
          <a:noFill/>
        </p:spPr>
        <p:txBody>
          <a:bodyPr wrap="square">
            <a:spAutoFit/>
          </a:bodyPr>
          <a:lstStyle/>
          <a:p>
            <a:pPr algn="ctr"/>
            <a:r>
              <a:rPr lang="en-CA" sz="2800" b="1" dirty="0">
                <a:solidFill>
                  <a:srgbClr val="028A72"/>
                </a:solidFill>
                <a:latin typeface="Times New Roman" panose="02020603050405020304" pitchFamily="18" charset="0"/>
                <a:cs typeface="Times New Roman" panose="02020603050405020304" pitchFamily="18" charset="0"/>
              </a:rPr>
              <a:t>Product Descriptions</a:t>
            </a:r>
            <a:endParaRPr lang="en-CA" sz="2800" dirty="0">
              <a:latin typeface="Times New Roman" panose="02020603050405020304" pitchFamily="18" charset="0"/>
              <a:cs typeface="Times New Roman" panose="02020603050405020304" pitchFamily="18" charset="0"/>
            </a:endParaRPr>
          </a:p>
          <a:p>
            <a:r>
              <a:rPr lang="en-CA" sz="2200" b="1" dirty="0">
                <a:latin typeface="Times New Roman" panose="02020603050405020304" pitchFamily="18" charset="0"/>
                <a:cs typeface="Times New Roman" panose="02020603050405020304" pitchFamily="18" charset="0"/>
              </a:rPr>
              <a:t>Innovative Designs</a:t>
            </a:r>
            <a:endParaRPr lang="en-CA" sz="2200" dirty="0">
              <a:latin typeface="Times New Roman" panose="02020603050405020304" pitchFamily="18" charset="0"/>
              <a:cs typeface="Times New Roman" panose="02020603050405020304" pitchFamily="18" charset="0"/>
            </a:endParaRPr>
          </a:p>
          <a:p>
            <a:r>
              <a:rPr lang="en-CA" sz="2200" dirty="0">
                <a:latin typeface="Times New Roman" panose="02020603050405020304" pitchFamily="18" charset="0"/>
                <a:cs typeface="Times New Roman" panose="02020603050405020304" pitchFamily="18" charset="0"/>
              </a:rPr>
              <a:t>This includes the iconic Swoosh logo, which symbolizes quality, movement, and speed. </a:t>
            </a:r>
          </a:p>
          <a:p>
            <a:pPr marL="342900" indent="-342900">
              <a:buFont typeface="Arial" panose="020B0604020202020204" pitchFamily="34" charset="0"/>
              <a:buChar char="•"/>
            </a:pPr>
            <a:endParaRPr lang="en-CA" sz="2200" dirty="0">
              <a:latin typeface="Times New Roman" panose="02020603050405020304" pitchFamily="18" charset="0"/>
              <a:cs typeface="Times New Roman" panose="02020603050405020304" pitchFamily="18" charset="0"/>
            </a:endParaRPr>
          </a:p>
          <a:p>
            <a:r>
              <a:rPr lang="en-CA" sz="2200" b="1" dirty="0">
                <a:latin typeface="Times New Roman" panose="02020603050405020304" pitchFamily="18" charset="0"/>
                <a:cs typeface="Times New Roman" panose="02020603050405020304" pitchFamily="18" charset="0"/>
              </a:rPr>
              <a:t>Wide Range of Products</a:t>
            </a:r>
            <a:endParaRPr lang="en-CA" sz="2200" dirty="0">
              <a:latin typeface="Times New Roman" panose="02020603050405020304" pitchFamily="18" charset="0"/>
              <a:cs typeface="Times New Roman" panose="02020603050405020304" pitchFamily="18" charset="0"/>
            </a:endParaRPr>
          </a:p>
          <a:p>
            <a:r>
              <a:rPr lang="en-CA" sz="2200" dirty="0">
                <a:latin typeface="Times New Roman" panose="02020603050405020304" pitchFamily="18" charset="0"/>
                <a:cs typeface="Times New Roman" panose="02020603050405020304" pitchFamily="18" charset="0"/>
              </a:rPr>
              <a:t>The company offers a wide range of products, including running shoes, clothing, and accessories. </a:t>
            </a:r>
          </a:p>
          <a:p>
            <a:pPr marL="342900" indent="-342900">
              <a:buFont typeface="Arial" panose="020B0604020202020204" pitchFamily="34" charset="0"/>
              <a:buChar char="•"/>
            </a:pPr>
            <a:endParaRPr lang="en-CA" sz="2200" b="1" dirty="0">
              <a:latin typeface="Times New Roman" panose="02020603050405020304" pitchFamily="18" charset="0"/>
              <a:cs typeface="Times New Roman" panose="02020603050405020304" pitchFamily="18" charset="0"/>
            </a:endParaRPr>
          </a:p>
          <a:p>
            <a:r>
              <a:rPr lang="en-CA" sz="2200" b="1" dirty="0">
                <a:latin typeface="Times New Roman" panose="02020603050405020304" pitchFamily="18" charset="0"/>
                <a:cs typeface="Times New Roman" panose="02020603050405020304" pitchFamily="18" charset="0"/>
              </a:rPr>
              <a:t>Advance Shoe technology</a:t>
            </a:r>
          </a:p>
          <a:p>
            <a:r>
              <a:rPr lang="en-CA" sz="2200" dirty="0">
                <a:latin typeface="Times New Roman" panose="02020603050405020304" pitchFamily="18" charset="0"/>
                <a:cs typeface="Times New Roman" panose="02020603050405020304" pitchFamily="18" charset="0"/>
              </a:rPr>
              <a:t>Nike incorporates advanced performance technologies, such as Nike Air cushioning, </a:t>
            </a:r>
          </a:p>
          <a:p>
            <a:r>
              <a:rPr lang="en-CA" sz="2200" dirty="0" err="1">
                <a:latin typeface="Times New Roman" panose="02020603050405020304" pitchFamily="18" charset="0"/>
                <a:cs typeface="Times New Roman" panose="02020603050405020304" pitchFamily="18" charset="0"/>
              </a:rPr>
              <a:t>Dri</a:t>
            </a:r>
            <a:r>
              <a:rPr lang="en-CA" sz="2200" dirty="0">
                <a:latin typeface="Times New Roman" panose="02020603050405020304" pitchFamily="18" charset="0"/>
                <a:cs typeface="Times New Roman" panose="02020603050405020304" pitchFamily="18" charset="0"/>
              </a:rPr>
              <a:t>-FIT fabric, and </a:t>
            </a:r>
            <a:r>
              <a:rPr lang="en-CA" sz="2200" dirty="0" err="1">
                <a:latin typeface="Times New Roman" panose="02020603050405020304" pitchFamily="18" charset="0"/>
                <a:cs typeface="Times New Roman" panose="02020603050405020304" pitchFamily="18" charset="0"/>
              </a:rPr>
              <a:t>Flyknit</a:t>
            </a:r>
            <a:r>
              <a:rPr lang="en-CA" sz="2200" dirty="0">
                <a:latin typeface="Times New Roman" panose="02020603050405020304" pitchFamily="18" charset="0"/>
                <a:cs typeface="Times New Roman" panose="02020603050405020304" pitchFamily="18" charset="0"/>
              </a:rPr>
              <a:t> technology, to enhance performance. </a:t>
            </a:r>
          </a:p>
          <a:p>
            <a:endParaRPr lang="en-CA" sz="2200" dirty="0">
              <a:latin typeface="Times New Roman" panose="02020603050405020304" pitchFamily="18" charset="0"/>
              <a:cs typeface="Times New Roman" panose="02020603050405020304" pitchFamily="18" charset="0"/>
            </a:endParaRPr>
          </a:p>
          <a:p>
            <a:r>
              <a:rPr lang="en-CA" sz="2200" b="1" dirty="0">
                <a:latin typeface="Times New Roman" panose="02020603050405020304" pitchFamily="18" charset="0"/>
                <a:cs typeface="Times New Roman" panose="02020603050405020304" pitchFamily="18" charset="0"/>
              </a:rPr>
              <a:t>Customization</a:t>
            </a:r>
          </a:p>
          <a:p>
            <a:r>
              <a:rPr lang="en-CA" sz="2200" dirty="0" err="1">
                <a:latin typeface="Times New Roman" panose="02020603050405020304" pitchFamily="18" charset="0"/>
                <a:cs typeface="Times New Roman" panose="02020603050405020304" pitchFamily="18" charset="0"/>
              </a:rPr>
              <a:t>NikeID</a:t>
            </a:r>
            <a:r>
              <a:rPr lang="en-CA" sz="2200" dirty="0">
                <a:latin typeface="Times New Roman" panose="02020603050405020304" pitchFamily="18" charset="0"/>
                <a:cs typeface="Times New Roman" panose="02020603050405020304" pitchFamily="18" charset="0"/>
              </a:rPr>
              <a:t> customization allows customers to personalize their footwear and apparel, </a:t>
            </a:r>
          </a:p>
          <a:p>
            <a:pPr marL="342900" indent="-342900">
              <a:buFont typeface="Arial" panose="020B0604020202020204" pitchFamily="34" charset="0"/>
              <a:buChar char="•"/>
            </a:pPr>
            <a:endParaRPr lang="en-CA" sz="2200" dirty="0">
              <a:latin typeface="Times New Roman" panose="02020603050405020304" pitchFamily="18" charset="0"/>
              <a:cs typeface="Times New Roman" panose="02020603050405020304" pitchFamily="18" charset="0"/>
            </a:endParaRPr>
          </a:p>
          <a:p>
            <a:r>
              <a:rPr lang="en-CA" sz="2200" b="1" dirty="0">
                <a:latin typeface="Times New Roman" panose="02020603050405020304" pitchFamily="18" charset="0"/>
                <a:cs typeface="Times New Roman" panose="02020603050405020304" pitchFamily="18" charset="0"/>
              </a:rPr>
              <a:t>Membership</a:t>
            </a:r>
          </a:p>
          <a:p>
            <a:r>
              <a:rPr lang="en-CA" sz="2200" dirty="0" err="1">
                <a:latin typeface="Times New Roman" panose="02020603050405020304" pitchFamily="18" charset="0"/>
                <a:cs typeface="Times New Roman" panose="02020603050405020304" pitchFamily="18" charset="0"/>
              </a:rPr>
              <a:t>NikePlus</a:t>
            </a:r>
            <a:r>
              <a:rPr lang="en-CA" sz="2200" dirty="0">
                <a:latin typeface="Times New Roman" panose="02020603050405020304" pitchFamily="18" charset="0"/>
                <a:cs typeface="Times New Roman" panose="02020603050405020304" pitchFamily="18" charset="0"/>
              </a:rPr>
              <a:t> membership offers personalized product suggestions and early access </a:t>
            </a:r>
          </a:p>
          <a:p>
            <a:r>
              <a:rPr lang="en-CA" sz="2200" dirty="0">
                <a:latin typeface="Times New Roman" panose="02020603050405020304" pitchFamily="18" charset="0"/>
                <a:cs typeface="Times New Roman" panose="02020603050405020304" pitchFamily="18" charset="0"/>
              </a:rPr>
              <a:t>to training programs.</a:t>
            </a:r>
          </a:p>
        </p:txBody>
      </p:sp>
    </p:spTree>
    <p:extLst>
      <p:ext uri="{BB962C8B-B14F-4D97-AF65-F5344CB8AC3E}">
        <p14:creationId xmlns:p14="http://schemas.microsoft.com/office/powerpoint/2010/main" val="3985530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914415AD-C8CB-957D-54ED-BBA44154522A}"/>
              </a:ext>
            </a:extLst>
          </p:cNvPr>
          <p:cNvSpPr txBox="1"/>
          <p:nvPr/>
        </p:nvSpPr>
        <p:spPr>
          <a:xfrm>
            <a:off x="654986" y="577306"/>
            <a:ext cx="9098614" cy="5372753"/>
          </a:xfrm>
          <a:prstGeom prst="rect">
            <a:avLst/>
          </a:prstGeom>
          <a:noFill/>
        </p:spPr>
        <p:txBody>
          <a:bodyPr wrap="square">
            <a:spAutoFit/>
          </a:bodyPr>
          <a:lstStyle/>
          <a:p>
            <a:r>
              <a:rPr lang="en-CA" sz="2000" b="1" dirty="0">
                <a:solidFill>
                  <a:srgbClr val="038B7B"/>
                </a:solidFill>
                <a:latin typeface="Times New Roman" panose="02020603050405020304" pitchFamily="18" charset="0"/>
                <a:cs typeface="Times New Roman" panose="02020603050405020304" pitchFamily="18" charset="0"/>
              </a:rPr>
              <a:t>Quality and Technology</a:t>
            </a:r>
            <a:endParaRPr lang="en-CA" sz="2000" dirty="0">
              <a:solidFill>
                <a:srgbClr val="038B7B"/>
              </a:solidFill>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Nike emphasizes that its running shoe products are made through a highly-quality manufacturing process, premium materials, and quality testing.</a:t>
            </a:r>
          </a:p>
          <a:p>
            <a:r>
              <a:rPr lang="en-CA" sz="2000" dirty="0">
                <a:latin typeface="Times New Roman" panose="02020603050405020304" pitchFamily="18" charset="0"/>
                <a:cs typeface="Times New Roman" panose="02020603050405020304" pitchFamily="18" charset="0"/>
              </a:rPr>
              <a:t>Nike running shoes feature advanced technologies, rigorous testing, and top-notch materials to enhance performance, comfort, and durability. </a:t>
            </a:r>
          </a:p>
          <a:p>
            <a:r>
              <a:rPr lang="en-CA" sz="2000" b="1" dirty="0">
                <a:solidFill>
                  <a:srgbClr val="038B7B"/>
                </a:solidFill>
                <a:latin typeface="Times New Roman" panose="02020603050405020304" pitchFamily="18" charset="0"/>
                <a:cs typeface="Times New Roman" panose="02020603050405020304" pitchFamily="18" charset="0"/>
              </a:rPr>
              <a:t>Materials</a:t>
            </a:r>
          </a:p>
          <a:p>
            <a:r>
              <a:rPr lang="en-CA" sz="2000" dirty="0">
                <a:latin typeface="Times New Roman" panose="02020603050405020304" pitchFamily="18" charset="0"/>
                <a:cs typeface="Times New Roman" panose="02020603050405020304" pitchFamily="18" charset="0"/>
              </a:rPr>
              <a:t>Nike uses materials based on specific running requirements and offers warranties and returns.</a:t>
            </a:r>
          </a:p>
          <a:p>
            <a:pPr>
              <a:lnSpc>
                <a:spcPct val="107000"/>
              </a:lnSpc>
              <a:spcAft>
                <a:spcPts val="800"/>
              </a:spcAft>
            </a:pPr>
            <a:r>
              <a:rPr lang="en-CA" sz="2000" b="1" dirty="0">
                <a:solidFill>
                  <a:srgbClr val="038B7B"/>
                </a:solidFill>
                <a:latin typeface="Times New Roman" panose="02020603050405020304" pitchFamily="18" charset="0"/>
                <a:ea typeface="Times New Roman" panose="02020603050405020304" pitchFamily="18" charset="0"/>
                <a:cs typeface="Times New Roman" panose="02020603050405020304" pitchFamily="18" charset="0"/>
              </a:rPr>
              <a:t>C</a:t>
            </a:r>
            <a:r>
              <a:rPr lang="en-CA" sz="2000" b="1" dirty="0">
                <a:solidFill>
                  <a:srgbClr val="038B7B"/>
                </a:solidFill>
                <a:effectLst/>
                <a:latin typeface="Times New Roman" panose="02020603050405020304" pitchFamily="18" charset="0"/>
                <a:ea typeface="Times New Roman" panose="02020603050405020304" pitchFamily="18" charset="0"/>
                <a:cs typeface="Times New Roman" panose="02020603050405020304" pitchFamily="18" charset="0"/>
              </a:rPr>
              <a:t>oncept </a:t>
            </a:r>
            <a:r>
              <a:rPr lang="en-CA" sz="2000" b="1" dirty="0">
                <a:solidFill>
                  <a:srgbClr val="038B7B"/>
                </a:solidFill>
                <a:latin typeface="Times New Roman" panose="02020603050405020304" pitchFamily="18" charset="0"/>
                <a:ea typeface="Times New Roman" panose="02020603050405020304" pitchFamily="18" charset="0"/>
                <a:cs typeface="Times New Roman" panose="02020603050405020304" pitchFamily="18" charset="0"/>
              </a:rPr>
              <a:t>S</a:t>
            </a:r>
            <a:r>
              <a:rPr lang="en-CA" sz="2000" b="1" dirty="0">
                <a:solidFill>
                  <a:srgbClr val="038B7B"/>
                </a:solidFill>
                <a:effectLst/>
                <a:latin typeface="Times New Roman" panose="02020603050405020304" pitchFamily="18" charset="0"/>
                <a:ea typeface="Times New Roman" panose="02020603050405020304" pitchFamily="18" charset="0"/>
                <a:cs typeface="Times New Roman" panose="02020603050405020304" pitchFamily="18" charset="0"/>
              </a:rPr>
              <a:t>tatement of Nike running shoe</a:t>
            </a:r>
            <a:r>
              <a:rPr lang="en-CA" sz="2000" dirty="0">
                <a:solidFill>
                  <a:srgbClr val="038B7B"/>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CA" sz="2000" dirty="0">
              <a:solidFill>
                <a:srgbClr val="038B7B"/>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CA" sz="20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"Nike running shoes combine state-of-the-art technology and premium materials to deliver peak performance for runners of all abilities. Our shoes are engineered to provide excellent cushioning, stability, and support, enhancing the running experience while reducing the risk of injuries. With a wide range of styles and colors, Nike running shoes empower athletes to express their unique style while achieving their fitness goals."</a:t>
            </a:r>
            <a:endParaRPr lang="en-CA"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9578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B7346F-3266-DF2B-A5B9-06D9407FF160}"/>
              </a:ext>
            </a:extLst>
          </p:cNvPr>
          <p:cNvSpPr txBox="1"/>
          <p:nvPr/>
        </p:nvSpPr>
        <p:spPr>
          <a:xfrm>
            <a:off x="1069847" y="1168028"/>
            <a:ext cx="8088007" cy="3329694"/>
          </a:xfrm>
          <a:prstGeom prst="rect">
            <a:avLst/>
          </a:prstGeom>
          <a:noFill/>
        </p:spPr>
        <p:txBody>
          <a:bodyPr wrap="square">
            <a:spAutoFit/>
          </a:bodyPr>
          <a:lstStyle/>
          <a:p>
            <a:pPr>
              <a:lnSpc>
                <a:spcPct val="107000"/>
              </a:lnSpc>
              <a:spcAft>
                <a:spcPts val="800"/>
              </a:spcAft>
            </a:pPr>
            <a:r>
              <a:rPr lang="en-CA"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C</a:t>
            </a:r>
            <a:r>
              <a:rPr lang="en-CA" sz="24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oncept </a:t>
            </a:r>
            <a:r>
              <a:rPr lang="en-CA"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S</a:t>
            </a:r>
            <a:r>
              <a:rPr lang="en-CA" sz="24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tatement of Nike running shoe</a:t>
            </a:r>
            <a:r>
              <a:rPr lang="en-CA"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CA"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"Nike running shoes combine state-of-the-art technology and premium materials to deliver peak performance for runners of all abilities. Our shoes are engineered to provide excellent cushioning, stability, and support, enhancing the running experience while reducing the risk of injuries. With a wide range of styles and colors, Nike running shoes empower athletes to express their unique style while achieving their fitness goals."</a:t>
            </a: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855299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B7346F-3266-DF2B-A5B9-06D9407FF160}"/>
              </a:ext>
            </a:extLst>
          </p:cNvPr>
          <p:cNvSpPr txBox="1"/>
          <p:nvPr/>
        </p:nvSpPr>
        <p:spPr>
          <a:xfrm>
            <a:off x="607232" y="492977"/>
            <a:ext cx="8532785" cy="7399205"/>
          </a:xfrm>
          <a:prstGeom prst="rect">
            <a:avLst/>
          </a:prstGeom>
          <a:noFill/>
        </p:spPr>
        <p:txBody>
          <a:bodyPr wrap="square">
            <a:spAutoFit/>
          </a:bodyPr>
          <a:lstStyle/>
          <a:p>
            <a:pPr>
              <a:lnSpc>
                <a:spcPct val="107000"/>
              </a:lnSpc>
              <a:spcAft>
                <a:spcPts val="800"/>
              </a:spcAft>
            </a:pP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Nike's Running Shoe and Sustainability</a:t>
            </a:r>
          </a:p>
          <a:p>
            <a:pPr>
              <a:lnSpc>
                <a:spcPct val="107000"/>
              </a:lnSpc>
              <a:spcAft>
                <a:spcPts val="800"/>
              </a:spcAft>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 popular sports magazine, Canadian Running stated that "Manufactured materials make up about 70 percent of Nike’s total carbon footprint, and right now they are innovating and scaling to lower their use of carbon material. Nike plans on taking a circular approach to achieve its goal, by focusing on eliminating waste and creating products that are better for our planet and athletes.</a:t>
            </a:r>
          </a:p>
          <a:p>
            <a:pPr>
              <a:lnSpc>
                <a:spcPct val="107000"/>
              </a:lnSpc>
              <a:spcAft>
                <a:spcPts val="800"/>
              </a:spcAft>
            </a:pPr>
            <a:r>
              <a:rPr lang="en-US" sz="24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Alphafly</a:t>
            </a: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NEXT % is Nike’s top-of-the-line running shoes that are popular among long-distance runners (including record-breaking marathoner Eliud Kipchoge). Made from 50% total recycled content (by weight), this latest addition to the line places as much of an emphasis on more environmentally friendly production as on athletic performance. </a:t>
            </a:r>
          </a:p>
          <a:p>
            <a:pPr>
              <a:lnSpc>
                <a:spcPct val="107000"/>
              </a:lnSpc>
              <a:spcAft>
                <a:spcPts val="800"/>
              </a:spcAft>
            </a:pPr>
            <a:endPar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09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93" y="417376"/>
            <a:ext cx="8623663" cy="1325563"/>
          </a:xfrm>
        </p:spPr>
        <p:txBody>
          <a:bodyPr anchor="ctr">
            <a:normAutofit/>
          </a:bodyPr>
          <a:lstStyle/>
          <a:p>
            <a:r>
              <a:rPr lang="en-US" dirty="0"/>
              <a:t>Problem Statement</a:t>
            </a:r>
          </a:p>
        </p:txBody>
      </p:sp>
      <p:pic>
        <p:nvPicPr>
          <p:cNvPr id="1026" name="Picture 2">
            <a:extLst>
              <a:ext uri="{FF2B5EF4-FFF2-40B4-BE49-F238E27FC236}">
                <a16:creationId xmlns:a16="http://schemas.microsoft.com/office/drawing/2014/main" id="{28830A5B-1BFB-655E-7575-53CB4D11EB0B}"/>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1451" r="2" b="19498"/>
          <a:stretch/>
        </p:blipFill>
        <p:spPr bwMode="auto">
          <a:xfrm>
            <a:off x="404943" y="1873975"/>
            <a:ext cx="4206240" cy="4351338"/>
          </a:xfrm>
          <a:prstGeom prst="rect">
            <a:avLst/>
          </a:prstGeom>
          <a:solidFill>
            <a:srgbClr val="FFFFFF"/>
          </a:solidFill>
        </p:spPr>
      </p:pic>
      <p:sp>
        <p:nvSpPr>
          <p:cNvPr id="3" name="Content Placeholder 2"/>
          <p:cNvSpPr>
            <a:spLocks noGrp="1"/>
          </p:cNvSpPr>
          <p:nvPr>
            <p:ph sz="half" idx="2"/>
          </p:nvPr>
        </p:nvSpPr>
        <p:spPr>
          <a:xfrm>
            <a:off x="4730926" y="1873975"/>
            <a:ext cx="4297680" cy="4351338"/>
          </a:xfrm>
        </p:spPr>
        <p:txBody>
          <a:bodyPr>
            <a:normAutofit/>
          </a:bodyPr>
          <a:lstStyle/>
          <a:p>
            <a:pPr marL="0" indent="0">
              <a:buNone/>
            </a:pPr>
            <a:br>
              <a:rPr lang="en-US" sz="2200" dirty="0"/>
            </a:br>
            <a:br>
              <a:rPr lang="en-US" sz="2200" dirty="0"/>
            </a:br>
            <a:r>
              <a:rPr lang="en-US" sz="2200" dirty="0"/>
              <a:t>The Nike Running Shoe industry faces the challenge of serving runners and customers' changing requirements and preferences while also addressing sustainability issues and retaining a competitive advantage in a continually changing market.</a:t>
            </a:r>
            <a:br>
              <a:rPr lang="en-US" sz="2200" dirty="0"/>
            </a:br>
            <a:endParaRPr lang="en-US" sz="2200" dirty="0"/>
          </a:p>
        </p:txBody>
      </p:sp>
    </p:spTree>
    <p:extLst>
      <p:ext uri="{BB962C8B-B14F-4D97-AF65-F5344CB8AC3E}">
        <p14:creationId xmlns:p14="http://schemas.microsoft.com/office/powerpoint/2010/main" val="305143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B7346F-3266-DF2B-A5B9-06D9407FF160}"/>
              </a:ext>
            </a:extLst>
          </p:cNvPr>
          <p:cNvSpPr txBox="1"/>
          <p:nvPr/>
        </p:nvSpPr>
        <p:spPr>
          <a:xfrm>
            <a:off x="171214" y="617859"/>
            <a:ext cx="6077186" cy="4735592"/>
          </a:xfrm>
          <a:prstGeom prst="rect">
            <a:avLst/>
          </a:prstGeom>
          <a:noFill/>
        </p:spPr>
        <p:txBody>
          <a:bodyPr wrap="square">
            <a:spAutoFit/>
          </a:bodyPr>
          <a:lstStyle/>
          <a:p>
            <a:pPr>
              <a:lnSpc>
                <a:spcPct val="107000"/>
              </a:lnSpc>
              <a:spcAft>
                <a:spcPts val="800"/>
              </a:spcAft>
            </a:pP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Our New Running Shoes.</a:t>
            </a:r>
          </a:p>
          <a:p>
            <a:pPr>
              <a:lnSpc>
                <a:spcPct val="107000"/>
              </a:lnSpc>
              <a:spcAft>
                <a:spcPts val="800"/>
              </a:spcAft>
            </a:pP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The Nike </a:t>
            </a:r>
            <a:r>
              <a:rPr lang="en-US" sz="2400" b="1"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GreenStride</a:t>
            </a: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Runner reflects:</a:t>
            </a:r>
          </a:p>
          <a:p>
            <a:pPr>
              <a:lnSpc>
                <a:spcPct val="107000"/>
              </a:lnSpc>
              <a:spcAft>
                <a:spcPts val="800"/>
              </a:spcAft>
            </a:pP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Sustainability</a:t>
            </a:r>
          </a:p>
          <a:p>
            <a:pPr>
              <a:lnSpc>
                <a:spcPct val="107000"/>
              </a:lnSpc>
              <a:spcAft>
                <a:spcPts val="800"/>
              </a:spcAft>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Composition: 80% recycled materials</a:t>
            </a:r>
          </a:p>
          <a:p>
            <a:pPr>
              <a:lnSpc>
                <a:spcPct val="107000"/>
              </a:lnSpc>
              <a:spcAft>
                <a:spcPts val="800"/>
              </a:spcAft>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We align our shoe with environmental responsibility without sacrificing quality by using:</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Recyclable plastics, </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Renewable rubber,</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Organic cotton.</a:t>
            </a:r>
          </a:p>
        </p:txBody>
      </p:sp>
      <p:pic>
        <p:nvPicPr>
          <p:cNvPr id="19" name="Picture 4" descr="Eco Life Nike Air">
            <a:extLst>
              <a:ext uri="{FF2B5EF4-FFF2-40B4-BE49-F238E27FC236}">
                <a16:creationId xmlns:a16="http://schemas.microsoft.com/office/drawing/2014/main" id="{02506A9B-E7C9-3B17-E853-813884BD1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403" y="506451"/>
            <a:ext cx="4285992" cy="460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805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809625"/>
            <a:ext cx="4873625" cy="887413"/>
          </a:xfrm>
        </p:spPr>
        <p:txBody>
          <a:bodyPr>
            <a:normAutofit fontScale="90000"/>
          </a:bodyPr>
          <a:lstStyle/>
          <a:p>
            <a:pPr>
              <a:lnSpc>
                <a:spcPct val="107000"/>
              </a:lnSpc>
              <a:spcAft>
                <a:spcPts val="800"/>
              </a:spcAft>
            </a:pPr>
            <a:r>
              <a:rPr lang="en-CA" sz="2400"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B7346F-3266-DF2B-A5B9-06D9407FF160}"/>
              </a:ext>
            </a:extLst>
          </p:cNvPr>
          <p:cNvSpPr txBox="1"/>
          <p:nvPr/>
        </p:nvSpPr>
        <p:spPr>
          <a:xfrm>
            <a:off x="307848" y="671142"/>
            <a:ext cx="10009642" cy="4925579"/>
          </a:xfrm>
          <a:prstGeom prst="rect">
            <a:avLst/>
          </a:prstGeom>
          <a:noFill/>
        </p:spPr>
        <p:txBody>
          <a:bodyPr wrap="square">
            <a:spAutoFit/>
          </a:bodyPr>
          <a:lstStyle/>
          <a:p>
            <a:pPr>
              <a:lnSpc>
                <a:spcPct val="107000"/>
              </a:lnSpc>
              <a:spcAft>
                <a:spcPts val="800"/>
              </a:spcAft>
            </a:pPr>
            <a:r>
              <a:rPr lang="en-US" sz="2400" b="1"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Technology</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Cushioning: Cutting-edge foam technology generated from renewable resources delivers superior support and comfort.</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Fit: The adaptable fit, which incorporates feedback from elite athletes, enables precise alignment with a variety of foot shapes.</a:t>
            </a:r>
          </a:p>
          <a:p>
            <a:pPr marL="342900" indent="-342900">
              <a:lnSpc>
                <a:spcPct val="107000"/>
              </a:lnSpc>
              <a:spcAft>
                <a:spcPts val="800"/>
              </a:spcAft>
              <a:buFont typeface="Arial" panose="020B0604020202020204" pitchFamily="34" charset="0"/>
              <a:buChar char="•"/>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Durability: Our unique weaving technique ensures that the shoe is both durable and lightweight.</a:t>
            </a:r>
          </a:p>
          <a:p>
            <a:pPr>
              <a:lnSpc>
                <a:spcPct val="107000"/>
              </a:lnSpc>
              <a:spcAft>
                <a:spcPts val="800"/>
              </a:spcAft>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Nike's commitment to innovation and sustainability is reflected in this sleek and futuristic design.</a:t>
            </a:r>
          </a:p>
          <a:p>
            <a:pPr>
              <a:lnSpc>
                <a:spcPct val="107000"/>
              </a:lnSpc>
              <a:spcAft>
                <a:spcPts val="800"/>
              </a:spcAft>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The Nike </a:t>
            </a:r>
            <a:r>
              <a:rPr lang="en-US" sz="2400" dirty="0" err="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GreenStride</a:t>
            </a: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Runner is a step towards a greener future without losing the performance that athletes require. Let's take the next step together.</a:t>
            </a: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7494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1" y="138184"/>
            <a:ext cx="4873625" cy="887413"/>
          </a:xfrm>
        </p:spPr>
        <p:txBody>
          <a:bodyPr>
            <a:normAutofit/>
          </a:bodyPr>
          <a:lstStyle/>
          <a:p>
            <a:pPr>
              <a:lnSpc>
                <a:spcPct val="107000"/>
              </a:lnSpc>
              <a:spcAft>
                <a:spcPts val="800"/>
              </a:spcAft>
            </a:pPr>
            <a:r>
              <a:rPr lang="en-CA" sz="3600" b="1" dirty="0">
                <a:effectLst/>
                <a:latin typeface="Times New Roman" panose="02020603050405020304" pitchFamily="18" charset="0"/>
                <a:ea typeface="Calibri" panose="020F0502020204030204" pitchFamily="34" charset="0"/>
                <a:cs typeface="Times New Roman" panose="02020603050405020304" pitchFamily="18" charset="0"/>
              </a:rPr>
              <a:t>Price</a:t>
            </a:r>
            <a:endParaRPr lang="en-CA" sz="3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4294967295"/>
          </p:nvPr>
        </p:nvSpPr>
        <p:spPr>
          <a:xfrm>
            <a:off x="0" y="954375"/>
            <a:ext cx="5417127" cy="3152775"/>
          </a:xfrm>
        </p:spPr>
        <p:txBody>
          <a:bodyPr>
            <a:noAutofit/>
          </a:bodyPr>
          <a:lstStyle/>
          <a:p>
            <a:pPr>
              <a:lnSpc>
                <a:spcPct val="107000"/>
              </a:lnSpc>
              <a:spcAft>
                <a:spcPts val="800"/>
              </a:spcAft>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The Urban Professional target group is very disposed to purchasing and using expensive-premium running shoes such as the Nike brand.</a:t>
            </a:r>
          </a:p>
          <a:p>
            <a:pPr>
              <a:lnSpc>
                <a:spcPct val="107000"/>
              </a:lnSpc>
              <a:spcAft>
                <a:spcPts val="800"/>
              </a:spcAft>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Data from Envision indicates that this group also attends and participates in sports/leisure-related activities.</a:t>
            </a:r>
          </a:p>
          <a:p>
            <a:pPr>
              <a:lnSpc>
                <a:spcPct val="107000"/>
              </a:lnSpc>
              <a:spcAft>
                <a:spcPts val="800"/>
              </a:spcAft>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More so, within this target group, 52.3% are very conscious of shipping charges and would prefer in-store purchases.</a:t>
            </a:r>
          </a:p>
          <a:p>
            <a:r>
              <a:rPr lang="en-CA" sz="2000" dirty="0">
                <a:effectLst/>
                <a:latin typeface="Times New Roman" panose="02020603050405020304" pitchFamily="18" charset="0"/>
                <a:ea typeface="Calibri" panose="020F0502020204030204" pitchFamily="34" charset="0"/>
                <a:cs typeface="Times New Roman" panose="02020603050405020304" pitchFamily="18" charset="0"/>
              </a:rPr>
              <a:t>Furthermore, the price of any sports/exercise-related item such as running shoes constitutes the most important factor when purchasing the item with a percentage score of 80.8%. This means that the group is price sensitive. </a:t>
            </a:r>
          </a:p>
          <a:p>
            <a:endParaRPr lang="en-US" sz="2000" dirty="0"/>
          </a:p>
        </p:txBody>
      </p:sp>
      <p:pic>
        <p:nvPicPr>
          <p:cNvPr id="15" name="Picture Placeholder 14" descr="A screenshot of a web page&#10;&#10;Description automatically generated">
            <a:extLst>
              <a:ext uri="{FF2B5EF4-FFF2-40B4-BE49-F238E27FC236}">
                <a16:creationId xmlns:a16="http://schemas.microsoft.com/office/drawing/2014/main" id="{563417F0-E835-BB9D-508C-9EFCC9D8E15A}"/>
              </a:ext>
            </a:extLst>
          </p:cNvPr>
          <p:cNvPicPr>
            <a:picLocks noGrp="1" noChangeAspect="1"/>
          </p:cNvPicPr>
          <p:nvPr>
            <p:ph type="pic" sz="quarter" idx="4294967295"/>
          </p:nvPr>
        </p:nvPicPr>
        <p:blipFill rotWithShape="1">
          <a:blip r:embed="rId2"/>
          <a:srcRect l="13928" t="20900" r="18014"/>
          <a:stretch/>
        </p:blipFill>
        <p:spPr>
          <a:xfrm>
            <a:off x="5417126" y="581891"/>
            <a:ext cx="4946073" cy="3897744"/>
          </a:xfrm>
        </p:spPr>
      </p:pic>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8226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153988" y="168996"/>
            <a:ext cx="4873625" cy="887413"/>
          </a:xfrm>
        </p:spPr>
        <p:txBody>
          <a:bodyPr/>
          <a:lstStyle/>
          <a:p>
            <a:pPr>
              <a:lnSpc>
                <a:spcPct val="107000"/>
              </a:lnSpc>
              <a:spcAft>
                <a:spcPts val="800"/>
              </a:spcAft>
            </a:pP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Pricing Strategies</a:t>
            </a:r>
            <a:endParaRPr lang="en-CA"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4294967295"/>
          </p:nvPr>
        </p:nvSpPr>
        <p:spPr>
          <a:xfrm>
            <a:off x="446520" y="1126692"/>
            <a:ext cx="5649480" cy="4909416"/>
          </a:xfrm>
        </p:spPr>
        <p:txBody>
          <a:bodyPr>
            <a:normAutofit/>
          </a:bodyPr>
          <a:lstStyle/>
          <a:p>
            <a:pPr>
              <a:lnSpc>
                <a:spcPct val="107000"/>
              </a:lnSpc>
              <a:spcAft>
                <a:spcPts val="800"/>
              </a:spcAft>
            </a:pPr>
            <a:r>
              <a:rPr lang="en-CA" sz="2000" b="1" dirty="0">
                <a:effectLst/>
                <a:latin typeface="Times New Roman" panose="02020603050405020304" pitchFamily="18" charset="0"/>
                <a:ea typeface="Calibri" panose="020F0502020204030204" pitchFamily="34" charset="0"/>
                <a:cs typeface="Times New Roman" panose="02020603050405020304" pitchFamily="18" charset="0"/>
              </a:rPr>
              <a:t>Penetration Pricing</a:t>
            </a:r>
          </a:p>
          <a:p>
            <a:pPr>
              <a:lnSpc>
                <a:spcPct val="107000"/>
              </a:lnSpc>
              <a:spcAft>
                <a:spcPts val="800"/>
              </a:spcAft>
            </a:pPr>
            <a:r>
              <a:rPr lang="en-CA" sz="2000" dirty="0">
                <a:effectLst/>
                <a:latin typeface="Times New Roman" panose="02020603050405020304" pitchFamily="18" charset="0"/>
                <a:ea typeface="Calibri" panose="020F0502020204030204" pitchFamily="34" charset="0"/>
                <a:cs typeface="Times New Roman" panose="02020603050405020304" pitchFamily="18" charset="0"/>
              </a:rPr>
              <a:t>One effective approach would be penetration pricing – setting a price point in order to quickly penetrate the market and gain significant market share.</a:t>
            </a:r>
          </a:p>
          <a:p>
            <a:pPr>
              <a:lnSpc>
                <a:spcPct val="107000"/>
              </a:lnSpc>
              <a:spcAft>
                <a:spcPts val="800"/>
              </a:spcAft>
            </a:pPr>
            <a:r>
              <a:rPr lang="en-CA"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tackle the challenge of rising competition and attract customers who prioritize price Nike can implement strategies. One approach is to offer pricing on running shoe models allowing them to capture a larger market share and position themselves as a more affordable choice, for runners.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diagram of a price&#10;&#10;Description automatically generated">
            <a:extLst>
              <a:ext uri="{FF2B5EF4-FFF2-40B4-BE49-F238E27FC236}">
                <a16:creationId xmlns:a16="http://schemas.microsoft.com/office/drawing/2014/main" id="{6DFCF72C-D295-E4D8-8932-0FCA81366F9E}"/>
              </a:ext>
            </a:extLst>
          </p:cNvPr>
          <p:cNvPicPr>
            <a:picLocks noChangeAspect="1"/>
          </p:cNvPicPr>
          <p:nvPr/>
        </p:nvPicPr>
        <p:blipFill>
          <a:blip r:embed="rId2"/>
          <a:stretch>
            <a:fillRect/>
          </a:stretch>
        </p:blipFill>
        <p:spPr>
          <a:xfrm>
            <a:off x="5943600" y="1219200"/>
            <a:ext cx="4011198" cy="3879273"/>
          </a:xfrm>
          <a:prstGeom prst="rect">
            <a:avLst/>
          </a:prstGeom>
        </p:spPr>
      </p:pic>
    </p:spTree>
    <p:extLst>
      <p:ext uri="{BB962C8B-B14F-4D97-AF65-F5344CB8AC3E}">
        <p14:creationId xmlns:p14="http://schemas.microsoft.com/office/powerpoint/2010/main" val="54676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637309" y="2693987"/>
            <a:ext cx="4873625" cy="887413"/>
          </a:xfrm>
        </p:spPr>
        <p:txBody>
          <a:bodyPr>
            <a:normAutofit fontScale="90000"/>
          </a:bodyPr>
          <a:lstStyle/>
          <a:p>
            <a:pPr algn="l">
              <a:lnSpc>
                <a:spcPct val="107000"/>
              </a:lnSpc>
              <a:spcAft>
                <a:spcPts val="800"/>
              </a:spcAft>
            </a:pP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Valued-Based Pricing</a:t>
            </a:r>
            <a:br>
              <a:rPr lang="en-CA"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Another strategy is value-based pricing, where Nike can emphasize the perceived value of their running shoes by highlighting factors like technology, design, and brand reputation. By showcasing performance and unique features, Nike can justify prices for certain high-end models catering to customers who value top-of-the-line products.</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balance between rocks and a balance&#10;&#10;Description automatically generated with medium confidence">
            <a:extLst>
              <a:ext uri="{FF2B5EF4-FFF2-40B4-BE49-F238E27FC236}">
                <a16:creationId xmlns:a16="http://schemas.microsoft.com/office/drawing/2014/main" id="{D972A8F1-AC2B-F605-884F-7514C607D854}"/>
              </a:ext>
            </a:extLst>
          </p:cNvPr>
          <p:cNvPicPr>
            <a:picLocks noChangeAspect="1"/>
          </p:cNvPicPr>
          <p:nvPr/>
        </p:nvPicPr>
        <p:blipFill>
          <a:blip r:embed="rId2"/>
          <a:stretch>
            <a:fillRect/>
          </a:stretch>
        </p:blipFill>
        <p:spPr>
          <a:xfrm>
            <a:off x="5943600" y="843281"/>
            <a:ext cx="4203752" cy="3978102"/>
          </a:xfrm>
          <a:prstGeom prst="rect">
            <a:avLst/>
          </a:prstGeom>
        </p:spPr>
      </p:pic>
    </p:spTree>
    <p:extLst>
      <p:ext uri="{BB962C8B-B14F-4D97-AF65-F5344CB8AC3E}">
        <p14:creationId xmlns:p14="http://schemas.microsoft.com/office/powerpoint/2010/main" val="386369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775854" y="2692400"/>
            <a:ext cx="4873625" cy="889000"/>
          </a:xfrm>
        </p:spPr>
        <p:txBody>
          <a:bodyPr>
            <a:normAutofit fontScale="90000"/>
          </a:bodyPr>
          <a:lstStyle/>
          <a:p>
            <a:pPr algn="l">
              <a:lnSpc>
                <a:spcPct val="107000"/>
              </a:lnSpc>
              <a:spcAft>
                <a:spcPts val="800"/>
              </a:spcAft>
            </a:pPr>
            <a:br>
              <a:rPr lang="en-CA"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CA" sz="2300" b="1" dirty="0">
                <a:effectLst/>
                <a:latin typeface="Times New Roman" panose="02020603050405020304" pitchFamily="18" charset="0"/>
                <a:ea typeface="Calibri" panose="020F0502020204030204" pitchFamily="34" charset="0"/>
                <a:cs typeface="Times New Roman" panose="02020603050405020304" pitchFamily="18" charset="0"/>
              </a:rPr>
              <a:t>Dynamic Pricing</a:t>
            </a:r>
            <a:br>
              <a:rPr lang="en-CA" sz="2300" dirty="0">
                <a:effectLst/>
                <a:latin typeface="Calibri" panose="020F0502020204030204" pitchFamily="34" charset="0"/>
                <a:ea typeface="Calibri" panose="020F0502020204030204" pitchFamily="34" charset="0"/>
                <a:cs typeface="Times New Roman" panose="02020603050405020304" pitchFamily="18" charset="0"/>
              </a:rPr>
            </a:br>
            <a:r>
              <a:rPr lang="en-CA" sz="23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Nike could also consider pricing for their running shoes. This involves adjusting prices in time based on market conditions demand fluctuations and other relevant factors. By implementing pricing strategies Nike can optimize revenue and profit margins by offering prices during slower periods while capitalizing on peak demand situations like major sporting events or marathon seasons.</a:t>
            </a: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price&#10;&#10;Description automatically generated">
            <a:extLst>
              <a:ext uri="{FF2B5EF4-FFF2-40B4-BE49-F238E27FC236}">
                <a16:creationId xmlns:a16="http://schemas.microsoft.com/office/drawing/2014/main" id="{676DDB68-92A5-CE35-BA80-2FD7ABE2BC50}"/>
              </a:ext>
            </a:extLst>
          </p:cNvPr>
          <p:cNvPicPr>
            <a:picLocks noChangeAspect="1"/>
          </p:cNvPicPr>
          <p:nvPr/>
        </p:nvPicPr>
        <p:blipFill>
          <a:blip r:embed="rId2"/>
          <a:stretch>
            <a:fillRect/>
          </a:stretch>
        </p:blipFill>
        <p:spPr>
          <a:xfrm>
            <a:off x="5444837" y="833121"/>
            <a:ext cx="4427120" cy="4348480"/>
          </a:xfrm>
          <a:prstGeom prst="rect">
            <a:avLst/>
          </a:prstGeom>
        </p:spPr>
      </p:pic>
    </p:spTree>
    <p:extLst>
      <p:ext uri="{BB962C8B-B14F-4D97-AF65-F5344CB8AC3E}">
        <p14:creationId xmlns:p14="http://schemas.microsoft.com/office/powerpoint/2010/main" val="2037777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748146" y="1929065"/>
            <a:ext cx="4100945" cy="2695070"/>
          </a:xfrm>
        </p:spPr>
        <p:txBody>
          <a:bodyPr>
            <a:normAutofit fontScale="90000"/>
          </a:bodyPr>
          <a:lstStyle/>
          <a:p>
            <a:pPr algn="l">
              <a:lnSpc>
                <a:spcPct val="107000"/>
              </a:lnSpc>
              <a:spcAft>
                <a:spcPts val="800"/>
              </a:spcAft>
            </a:pPr>
            <a:r>
              <a:rPr lang="en-CA" sz="2400" b="1" dirty="0">
                <a:effectLst/>
                <a:latin typeface="Times New Roman" panose="02020603050405020304" pitchFamily="18" charset="0"/>
                <a:ea typeface="Calibri" panose="020F0502020204030204" pitchFamily="34" charset="0"/>
                <a:cs typeface="Times New Roman" panose="02020603050405020304" pitchFamily="18" charset="0"/>
              </a:rPr>
              <a:t>Bundle Pricing</a:t>
            </a:r>
            <a:br>
              <a:rPr lang="en-CA" sz="2400" dirty="0">
                <a:effectLst/>
                <a:latin typeface="Calibri" panose="020F0502020204030204" pitchFamily="34" charset="0"/>
                <a:ea typeface="Calibri" panose="020F0502020204030204" pitchFamily="34" charset="0"/>
                <a:cs typeface="Times New Roman" panose="02020603050405020304" pitchFamily="18" charset="0"/>
              </a:rPr>
            </a:br>
            <a:r>
              <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Furthermore, Nike could introduce pricing to encourage cross-selling and increase customer loyalty. For example, they could offer discounted prices on bundled packages that include running shoes along with apparel and accessories. This creates added value for customers while potentially boosting the transaction value.</a:t>
            </a: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product pricing&#10;&#10;Description automatically generated">
            <a:extLst>
              <a:ext uri="{FF2B5EF4-FFF2-40B4-BE49-F238E27FC236}">
                <a16:creationId xmlns:a16="http://schemas.microsoft.com/office/drawing/2014/main" id="{DCBC7A3C-37F0-5CA0-5D4B-149C07B0356E}"/>
              </a:ext>
            </a:extLst>
          </p:cNvPr>
          <p:cNvPicPr>
            <a:picLocks noChangeAspect="1"/>
          </p:cNvPicPr>
          <p:nvPr/>
        </p:nvPicPr>
        <p:blipFill>
          <a:blip r:embed="rId2"/>
          <a:stretch>
            <a:fillRect/>
          </a:stretch>
        </p:blipFill>
        <p:spPr>
          <a:xfrm>
            <a:off x="5586517" y="1241368"/>
            <a:ext cx="3781409" cy="3760124"/>
          </a:xfrm>
          <a:prstGeom prst="rect">
            <a:avLst/>
          </a:prstGeom>
        </p:spPr>
      </p:pic>
    </p:spTree>
    <p:extLst>
      <p:ext uri="{BB962C8B-B14F-4D97-AF65-F5344CB8AC3E}">
        <p14:creationId xmlns:p14="http://schemas.microsoft.com/office/powerpoint/2010/main" val="1567779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720435" y="904240"/>
            <a:ext cx="4873625" cy="4404476"/>
          </a:xfrm>
        </p:spPr>
        <p:txBody>
          <a:bodyPr>
            <a:normAutofit fontScale="90000"/>
          </a:bodyPr>
          <a:lstStyle/>
          <a:p>
            <a:pPr algn="l">
              <a:lnSpc>
                <a:spcPct val="107000"/>
              </a:lnSpc>
              <a:spcAft>
                <a:spcPts val="800"/>
              </a:spcAft>
            </a:pPr>
            <a:r>
              <a:rPr lang="en-CA" sz="2350" b="1" dirty="0">
                <a:effectLst/>
                <a:latin typeface="Times New Roman" panose="02020603050405020304" pitchFamily="18" charset="0"/>
                <a:ea typeface="Calibri" panose="020F0502020204030204" pitchFamily="34" charset="0"/>
                <a:cs typeface="Times New Roman" panose="02020603050405020304" pitchFamily="18" charset="0"/>
              </a:rPr>
              <a:t>Psychological Pricing</a:t>
            </a:r>
            <a:br>
              <a:rPr lang="en-CA" sz="2350" b="1" dirty="0">
                <a:effectLst/>
                <a:latin typeface="Times New Roman" panose="02020603050405020304" pitchFamily="18" charset="0"/>
                <a:ea typeface="Calibri" panose="020F0502020204030204" pitchFamily="34" charset="0"/>
                <a:cs typeface="Times New Roman" panose="02020603050405020304" pitchFamily="18" charset="0"/>
              </a:rPr>
            </a:br>
            <a:br>
              <a:rPr lang="en-CA" sz="2350" dirty="0">
                <a:effectLst/>
                <a:latin typeface="Calibri" panose="020F0502020204030204" pitchFamily="34" charset="0"/>
                <a:ea typeface="Calibri" panose="020F0502020204030204" pitchFamily="34" charset="0"/>
                <a:cs typeface="Times New Roman" panose="02020603050405020304" pitchFamily="18" charset="0"/>
              </a:rPr>
            </a:br>
            <a:r>
              <a:rPr lang="en-CA" sz="235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These strategic approaches would allow Nike to address increased competition effectively while attracting price customers through pricing options as well as emphasizing the unique qualities of their products through value-based pricing methods.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psychological pricing&#10;&#10;Description automatically generated">
            <a:extLst>
              <a:ext uri="{FF2B5EF4-FFF2-40B4-BE49-F238E27FC236}">
                <a16:creationId xmlns:a16="http://schemas.microsoft.com/office/drawing/2014/main" id="{372C1A0F-6CB6-1294-42F0-EE4DB2F06294}"/>
              </a:ext>
            </a:extLst>
          </p:cNvPr>
          <p:cNvPicPr>
            <a:picLocks noChangeAspect="1"/>
          </p:cNvPicPr>
          <p:nvPr/>
        </p:nvPicPr>
        <p:blipFill>
          <a:blip r:embed="rId2"/>
          <a:stretch>
            <a:fillRect/>
          </a:stretch>
        </p:blipFill>
        <p:spPr>
          <a:xfrm>
            <a:off x="6170964" y="833120"/>
            <a:ext cx="3485960" cy="3517207"/>
          </a:xfrm>
          <a:prstGeom prst="rect">
            <a:avLst/>
          </a:prstGeom>
        </p:spPr>
      </p:pic>
    </p:spTree>
    <p:extLst>
      <p:ext uri="{BB962C8B-B14F-4D97-AF65-F5344CB8AC3E}">
        <p14:creationId xmlns:p14="http://schemas.microsoft.com/office/powerpoint/2010/main" val="3488436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393134" y="1032451"/>
            <a:ext cx="5178425" cy="4035714"/>
          </a:xfrm>
        </p:spPr>
        <p:txBody>
          <a:bodyPr>
            <a:normAutofit/>
          </a:bodyPr>
          <a:lstStyle/>
          <a:p>
            <a:pPr algn="l">
              <a:lnSpc>
                <a:spcPct val="107000"/>
              </a:lnSpc>
              <a:spcAft>
                <a:spcPts val="800"/>
              </a:spcAft>
            </a:pPr>
            <a:r>
              <a:rPr lang="en-CA" sz="2400" dirty="0">
                <a:solidFill>
                  <a:srgbClr val="085D79"/>
                </a:solidFill>
                <a:effectLst/>
                <a:latin typeface="Times New Roman" panose="02020603050405020304" pitchFamily="18" charset="0"/>
                <a:ea typeface="Calibri" panose="020F0502020204030204" pitchFamily="34" charset="0"/>
                <a:cs typeface="Times New Roman" panose="02020603050405020304" pitchFamily="18" charset="0"/>
              </a:rPr>
              <a:t>Skimming Pricing</a:t>
            </a:r>
            <a:br>
              <a:rPr lang="en-CA"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During the </a:t>
            </a:r>
            <a:r>
              <a:rPr lang="en-CA" sz="2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new </a:t>
            </a:r>
            <a:r>
              <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phase of innovative running shoe models, Nike can use skimming pricing to capitalize on early adopters and those willing to pay a premium for the latest technology and design. As the product becomes more established, Nike can gradually adjust its pricing to attract a broader customer base.</a:t>
            </a: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strategy&#10;&#10;Description automatically generated">
            <a:extLst>
              <a:ext uri="{FF2B5EF4-FFF2-40B4-BE49-F238E27FC236}">
                <a16:creationId xmlns:a16="http://schemas.microsoft.com/office/drawing/2014/main" id="{E810EAEF-DE8F-61C8-D886-39B08FE9D318}"/>
              </a:ext>
            </a:extLst>
          </p:cNvPr>
          <p:cNvPicPr>
            <a:picLocks noChangeAspect="1"/>
          </p:cNvPicPr>
          <p:nvPr/>
        </p:nvPicPr>
        <p:blipFill>
          <a:blip r:embed="rId2"/>
          <a:stretch>
            <a:fillRect/>
          </a:stretch>
        </p:blipFill>
        <p:spPr>
          <a:xfrm>
            <a:off x="5943600" y="1034472"/>
            <a:ext cx="4129542" cy="4035714"/>
          </a:xfrm>
          <a:prstGeom prst="rect">
            <a:avLst/>
          </a:prstGeom>
        </p:spPr>
      </p:pic>
    </p:spTree>
    <p:extLst>
      <p:ext uri="{BB962C8B-B14F-4D97-AF65-F5344CB8AC3E}">
        <p14:creationId xmlns:p14="http://schemas.microsoft.com/office/powerpoint/2010/main" val="585389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2854036" y="3284532"/>
            <a:ext cx="4873625" cy="889000"/>
          </a:xfrm>
        </p:spPr>
        <p:txBody>
          <a:bodyPr>
            <a:normAutofit fontScale="90000"/>
          </a:bodyPr>
          <a:lstStyle/>
          <a:p>
            <a:pPr algn="l">
              <a:lnSpc>
                <a:spcPct val="107000"/>
              </a:lnSpc>
              <a:spcAft>
                <a:spcPts val="800"/>
              </a:spcAft>
            </a:pPr>
            <a:r>
              <a:rPr lang="en-CA" sz="2400" dirty="0">
                <a:solidFill>
                  <a:srgbClr val="028A72"/>
                </a:solidFill>
                <a:effectLst/>
                <a:latin typeface="Times New Roman" panose="02020603050405020304" pitchFamily="18" charset="0"/>
                <a:ea typeface="Calibri" panose="020F0502020204030204" pitchFamily="34" charset="0"/>
                <a:cs typeface="Times New Roman" panose="02020603050405020304" pitchFamily="18" charset="0"/>
              </a:rPr>
              <a:t>Market-Based Pricing</a:t>
            </a:r>
            <a:br>
              <a:rPr lang="en-CA"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Nike can analyze the pricing strategies of its competitors and set its prices based on the market average or positioning. This approach helps maintain competitiveness in the market while also considering the unique value propositions of Nike running shoes.</a:t>
            </a: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CA" sz="2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111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0"/>
            <a:ext cx="8623663" cy="1325563"/>
          </a:xfrm>
        </p:spPr>
        <p:txBody>
          <a:bodyPr/>
          <a:lstStyle/>
          <a:p>
            <a:r>
              <a:rPr lang="en-CA" sz="4400" b="1" dirty="0">
                <a:latin typeface="Times New Roman" panose="02020603050405020304" pitchFamily="18" charset="0"/>
                <a:ea typeface="Calibri" panose="020F0502020204030204" pitchFamily="34" charset="0"/>
                <a:cs typeface="Times New Roman" panose="02020603050405020304" pitchFamily="18" charset="0"/>
              </a:rPr>
              <a:t>Opportunity</a:t>
            </a:r>
            <a:endParaRPr lang="en-US" dirty="0"/>
          </a:p>
        </p:txBody>
      </p:sp>
      <p:sp>
        <p:nvSpPr>
          <p:cNvPr id="3" name="Content Placeholder 2"/>
          <p:cNvSpPr>
            <a:spLocks noGrp="1"/>
          </p:cNvSpPr>
          <p:nvPr>
            <p:ph idx="1"/>
          </p:nvPr>
        </p:nvSpPr>
        <p:spPr>
          <a:xfrm>
            <a:off x="304800" y="718199"/>
            <a:ext cx="9504218" cy="5943599"/>
          </a:xfrm>
        </p:spPr>
        <p:txBody>
          <a:bodyPr>
            <a:normAutofit fontScale="92500" lnSpcReduction="10000"/>
          </a:bodyPr>
          <a:lstStyle/>
          <a:p>
            <a:pPr marL="0" indent="0" algn="l">
              <a:buNone/>
            </a:pPr>
            <a:br>
              <a:rPr lang="en-CA" sz="1600" dirty="0">
                <a:effectLst/>
                <a:latin typeface="Times New Roman" panose="02020603050405020304" pitchFamily="18" charset="0"/>
                <a:ea typeface="Calibri" panose="020F0502020204030204" pitchFamily="34" charset="0"/>
                <a:cs typeface="Times New Roman" panose="02020603050405020304" pitchFamily="18" charset="0"/>
              </a:rPr>
            </a:br>
            <a:br>
              <a:rPr lang="en-CA"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u="none" dirty="0">
                <a:solidFill>
                  <a:srgbClr val="000000"/>
                </a:solidFill>
                <a:latin typeface="Times New Roman" panose="02020603050405020304" pitchFamily="18" charset="0"/>
                <a:cs typeface="Times New Roman" panose="02020603050405020304" pitchFamily="18" charset="0"/>
              </a:rPr>
              <a:t>The Nike Running Shoe sector has the potential to harness technical breakthroughs, material and manufacturing process innovation, and customer insights to produce a new product that combines cutting-edge performance attributes, excellent comfort, and sustainability. Nike can position itself as an industry leader by creating a product that appeals to both running athletes and mindful customers.</a:t>
            </a:r>
          </a:p>
          <a:p>
            <a:pPr marL="0" indent="0" algn="l">
              <a:buNone/>
            </a:pPr>
            <a:br>
              <a:rPr lang="en-US" sz="2800" u="none" dirty="0">
                <a:solidFill>
                  <a:srgbClr val="000000"/>
                </a:solidFill>
                <a:latin typeface="Times New Roman" panose="02020603050405020304" pitchFamily="18" charset="0"/>
                <a:cs typeface="Times New Roman" panose="02020603050405020304" pitchFamily="18" charset="0"/>
              </a:rPr>
            </a:br>
            <a:r>
              <a:rPr lang="en-US" sz="2400" b="1" dirty="0">
                <a:solidFill>
                  <a:srgbClr val="0887A4"/>
                </a:solidFill>
                <a:latin typeface="Times New Roman" panose="02020603050405020304" pitchFamily="18" charset="0"/>
                <a:ea typeface="Calibri" panose="020F0502020204030204" pitchFamily="34" charset="0"/>
                <a:cs typeface="Times New Roman" panose="02020603050405020304" pitchFamily="18" charset="0"/>
              </a:rPr>
              <a:t>Solution: Develop a New Nike Running Shoe Product</a:t>
            </a:r>
          </a:p>
          <a:p>
            <a:pPr marL="0" indent="0" algn="l">
              <a:buNone/>
            </a:pPr>
            <a:r>
              <a:rPr lang="en-US" sz="2800" u="none" dirty="0">
                <a:solidFill>
                  <a:srgbClr val="000000"/>
                </a:solidFill>
                <a:latin typeface="Times New Roman" panose="02020603050405020304" pitchFamily="18" charset="0"/>
                <a:cs typeface="Times New Roman" panose="02020603050405020304" pitchFamily="18" charset="0"/>
              </a:rPr>
              <a:t>Develop a next-generation running shoe that provides great performance, unsurpassed comfort, and sustainability while accommodating to changing demands and preferences of running sportspersons and health-conscious customers.</a:t>
            </a:r>
            <a:br>
              <a:rPr lang="en-US" sz="2800" u="none" dirty="0">
                <a:solidFill>
                  <a:srgbClr val="000000"/>
                </a:solidFill>
                <a:latin typeface="Times New Roman" panose="02020603050405020304" pitchFamily="18" charset="0"/>
                <a:cs typeface="Times New Roman" panose="02020603050405020304" pitchFamily="18" charset="0"/>
              </a:rPr>
            </a:br>
            <a:endParaRPr lang="en-US" sz="2800" u="none" dirty="0">
              <a:solidFill>
                <a:srgbClr val="000000"/>
              </a:solidFill>
              <a:latin typeface="Times New Roman" panose="02020603050405020304" pitchFamily="18" charset="0"/>
              <a:cs typeface="Times New Roman" panose="02020603050405020304" pitchFamily="18" charset="0"/>
            </a:endParaRPr>
          </a:p>
          <a:p>
            <a:pPr marL="0" indent="0" algn="l">
              <a:buNone/>
            </a:pPr>
            <a:br>
              <a:rPr lang="en-US" sz="2800" u="none" dirty="0">
                <a:solidFill>
                  <a:srgbClr val="000000"/>
                </a:solidFill>
                <a:latin typeface="Times New Roman" panose="02020603050405020304" pitchFamily="18" charset="0"/>
                <a:cs typeface="Times New Roman" panose="02020603050405020304" pitchFamily="18" charset="0"/>
              </a:rPr>
            </a:br>
            <a:br>
              <a:rPr lang="en-CA" sz="20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938074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2543173" y="983818"/>
            <a:ext cx="5059509" cy="4890363"/>
          </a:xfrm>
        </p:spPr>
        <p:txBody>
          <a:bodyPr>
            <a:normAutofit/>
          </a:bodyPr>
          <a:lstStyle/>
          <a:p>
            <a:pPr algn="l">
              <a:lnSpc>
                <a:spcPct val="107000"/>
              </a:lnSpc>
              <a:spcAft>
                <a:spcPts val="800"/>
              </a:spcAft>
            </a:pPr>
            <a:r>
              <a:rPr lang="en-CA" sz="2200" b="1" dirty="0">
                <a:solidFill>
                  <a:srgbClr val="085D79"/>
                </a:solidFill>
                <a:latin typeface="Times New Roman" panose="02020603050405020304" pitchFamily="18" charset="0"/>
                <a:ea typeface="Calibri" panose="020F0502020204030204" pitchFamily="34" charset="0"/>
                <a:cs typeface="Times New Roman" panose="02020603050405020304" pitchFamily="18" charset="0"/>
              </a:rPr>
              <a:t>Pricing Strategies during Nike’s Running Shoes Product Life Cycle:</a:t>
            </a:r>
            <a:br>
              <a:rPr lang="en-CA" sz="2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CA" sz="2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Introduction</a:t>
            </a:r>
            <a:br>
              <a:rPr lang="en-CA"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CA" sz="2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the stage of launching a running shoe model, Nike can employ a strategy called "Skimming Pricing" to attract early adopters and passionate runners who are willing to pay a higher price for the cutting-edge technology and design of the product. This approach allows Nike to recover the costs of research and development while creating an image, around the new shoe.</a:t>
            </a: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150579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387929" y="734290"/>
            <a:ext cx="9822871" cy="5084619"/>
          </a:xfrm>
        </p:spPr>
        <p:txBody>
          <a:bodyPr>
            <a:noAutofit/>
          </a:bodyPr>
          <a:lstStyle/>
          <a:p>
            <a:pPr algn="l">
              <a:lnSpc>
                <a:spcPct val="107000"/>
              </a:lnSpc>
              <a:spcAft>
                <a:spcPts val="800"/>
              </a:spcAft>
            </a:pP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Growth</a:t>
            </a:r>
            <a:br>
              <a:rPr lang="en-US"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 the running shoe becomes more popular and accepted in the market Nike can transition to Penetration Pricing to capture a larger share of the market. By offering prices Nike can attract a range of customers leading to higher sales volume and establishing itself as a dominant player in the running shoe industry.</a:t>
            </a:r>
            <a:br>
              <a:rPr lang="en-CA"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CA"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Maturity</a:t>
            </a:r>
            <a:br>
              <a:rPr lang="en-CA" sz="2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CA" sz="2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During the maturity phase competition intensifies and concerns arise about market saturation. Nike can implement Value Based Pricing by emphasizing the technologies, comfort, and performance features of its running shoes. Additionally, Dynamic Pricing can be utilized to optimize revenue during periods and cater to varying customer demands.</a:t>
            </a:r>
            <a:br>
              <a:rPr lang="en-CA" sz="2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CA" sz="2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Decline</a:t>
            </a:r>
            <a:br>
              <a:rPr lang="en-CA" sz="2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CA" sz="22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this phase, there might be a decline in demand for models of running shoes. To inventory, while maintaining a brand image Nike can adopt Bundle Pricing by combining these older models with newer ones. This will provide customers with added value and encourage sales of both old and new inventory.</a:t>
            </a: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74453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88988"/>
            <a:ext cx="6188075" cy="1022350"/>
          </a:xfrm>
        </p:spPr>
        <p:txBody>
          <a:bodyPr>
            <a:normAutofit fontScale="90000"/>
          </a:bodyPr>
          <a:lstStyle/>
          <a:p>
            <a:pPr>
              <a:lnSpc>
                <a:spcPct val="107000"/>
              </a:lnSpc>
              <a:spcAft>
                <a:spcPts val="800"/>
              </a:spcAft>
            </a:pPr>
            <a:br>
              <a:rPr lang="en-CA" sz="1800" dirty="0">
                <a:latin typeface="Calibri" panose="020F0502020204030204" pitchFamily="34" charset="0"/>
                <a:ea typeface="Calibri" panose="020F0502020204030204" pitchFamily="34" charset="0"/>
                <a:cs typeface="Times New Roman" panose="02020603050405020304" pitchFamily="18" charset="0"/>
              </a:rPr>
            </a:br>
            <a:r>
              <a:rPr lang="en-CA" sz="2400" b="1" dirty="0">
                <a:latin typeface="Times New Roman" panose="02020603050405020304" pitchFamily="18" charset="0"/>
                <a:ea typeface="Calibri" panose="020F0502020204030204" pitchFamily="34" charset="0"/>
                <a:cs typeface="Times New Roman" panose="02020603050405020304" pitchFamily="18" charset="0"/>
              </a:rPr>
              <a:t>Recommended Strategy: Dynamic Pricing</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diagram of a price&#10;&#10;Description automatically generated">
            <a:extLst>
              <a:ext uri="{FF2B5EF4-FFF2-40B4-BE49-F238E27FC236}">
                <a16:creationId xmlns:a16="http://schemas.microsoft.com/office/drawing/2014/main" id="{6FCD52F3-7D3C-16CC-618D-081DCFD9057C}"/>
              </a:ext>
            </a:extLst>
          </p:cNvPr>
          <p:cNvPicPr>
            <a:picLocks noChangeAspect="1"/>
          </p:cNvPicPr>
          <p:nvPr/>
        </p:nvPicPr>
        <p:blipFill>
          <a:blip r:embed="rId2"/>
          <a:stretch>
            <a:fillRect/>
          </a:stretch>
        </p:blipFill>
        <p:spPr>
          <a:xfrm>
            <a:off x="883920" y="1494343"/>
            <a:ext cx="5476240" cy="4246057"/>
          </a:xfrm>
          <a:prstGeom prst="rect">
            <a:avLst/>
          </a:prstGeom>
        </p:spPr>
      </p:pic>
    </p:spTree>
    <p:extLst>
      <p:ext uri="{BB962C8B-B14F-4D97-AF65-F5344CB8AC3E}">
        <p14:creationId xmlns:p14="http://schemas.microsoft.com/office/powerpoint/2010/main" val="4108513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374071" y="1111646"/>
            <a:ext cx="10169237" cy="4329907"/>
          </a:xfrm>
        </p:spPr>
        <p:txBody>
          <a:bodyPr>
            <a:noAutofit/>
          </a:bodyPr>
          <a:lstStyle/>
          <a:p>
            <a:pPr algn="l">
              <a:lnSpc>
                <a:spcPct val="107000"/>
              </a:lnSpc>
              <a:spcAft>
                <a:spcPts val="800"/>
              </a:spcAft>
            </a:pP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Rationale:</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primary goal should be to provide a high-quality running shoe that provides great performance, comfort, and durability. Nike's reputation for innovative products and athlete sponsorships serves as an excellent platform for a value-based pricing strategy. The price might be chosen based on the perceived value that target customers place on the shoe's benefits.</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Market Segmentation</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Different market segments may interpret the shoe's value differently. Serious athletes may be willing to pay a higher price for cutting-edge technology, whereas health-conscious clients may be willing to pay a higher price for comfort and sustainability. Nike can modify rates based on these segments thanks to dynamic pricing.</a:t>
            </a: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6934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1374775" y="2832100"/>
            <a:ext cx="9262745" cy="889000"/>
          </a:xfrm>
        </p:spPr>
        <p:txBody>
          <a:bodyPr>
            <a:normAutofit fontScale="90000"/>
          </a:bodyPr>
          <a:lstStyle/>
          <a:p>
            <a:pPr algn="l">
              <a:lnSpc>
                <a:spcPct val="107000"/>
              </a:lnSpc>
              <a:spcAft>
                <a:spcPts val="800"/>
              </a:spcAft>
            </a:pP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Market Segmentation</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Different market segments may interpret the shoe's value differently. Serious athletes may be willing to pay a higher price for cutting-edge technology, whereas health-conscious clients may be willing to pay a higher price for comfort and sustainability. Nike can modify rates based on these segments thanks to dynamic pricing.</a:t>
            </a: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6942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415637" y="540327"/>
            <a:ext cx="8756071" cy="6082145"/>
          </a:xfrm>
        </p:spPr>
        <p:txBody>
          <a:bodyPr>
            <a:normAutofit fontScale="90000"/>
          </a:bodyPr>
          <a:lstStyle/>
          <a:p>
            <a:pPr algn="l">
              <a:lnSpc>
                <a:spcPct val="107000"/>
              </a:lnSpc>
              <a:spcAft>
                <a:spcPts val="800"/>
              </a:spcAft>
            </a:pP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Competitor Analysis</a:t>
            </a:r>
            <a:b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Analyze the pricing of comparable high-performance running shoes supplied by competitors. Nike should seek to position its product in line with premium offers from other companies but with a technological and feature advantage. A premium price can be justified if the product truly stands out.</a:t>
            </a:r>
            <a:b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Differentiation</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premium pricing can be set if the new running shoe combines revolutionary features, materials, or technology that provide a demonstrable advantage over older products. Customers are frequently willing to pay more for a distinctive and quality product.</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Innovation </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Customers may be ready to spend more for a shoe that is eco-friendly and constructed from sustainable materials, given the increased emphasis on sustainability. A greater price can be justified by emphasizing the shoe's environmental benefits</a:t>
            </a:r>
            <a:endParaRPr lang="en-CA"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6818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457200" y="311727"/>
            <a:ext cx="9504218" cy="5929745"/>
          </a:xfrm>
        </p:spPr>
        <p:txBody>
          <a:bodyPr>
            <a:noAutofit/>
          </a:bodyPr>
          <a:lstStyle/>
          <a:p>
            <a:pPr algn="l">
              <a:lnSpc>
                <a:spcPct val="107000"/>
              </a:lnSpc>
              <a:spcAft>
                <a:spcPts val="800"/>
              </a:spcAft>
            </a:pP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Limited Editions</a:t>
            </a:r>
            <a:b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Introducing limited-edition versions of running shoes with distinctive styles or colors can justify a higher price because of exclusivity. Collectors and aficionados are frequently willing to pay a premium for limited-edition products.</a:t>
            </a:r>
            <a:b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Limited Editions</a:t>
            </a:r>
            <a:b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Implement a dynamic pricing strategy that adjusts prices based on demand, season (seasonal trends), and inventory levels. This keeps the shoe competitive while increasing revenue during peak demand periods.</a:t>
            </a:r>
            <a:b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Bundling and add-ons</a:t>
            </a:r>
            <a:b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Include additional products or services, such as bespoke insoles, specialized socks, or training regimens, with the purchase of the running shoe. This enables Nike to boost overall transaction value while giving more value to customers.</a:t>
            </a:r>
            <a:b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Premium Brand Image</a:t>
            </a:r>
            <a:b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Nike is a well-known brand that is connected with great performance and quality. This brand image supports a premium pricing strategy and helps to justify the higher price point to consumers who appreciate the brand's reputation.</a:t>
            </a:r>
            <a:endParaRPr lang="en-CA" sz="20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2373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845128" y="1146463"/>
            <a:ext cx="8659092" cy="4066309"/>
          </a:xfrm>
        </p:spPr>
        <p:txBody>
          <a:bodyPr>
            <a:normAutofit fontScale="90000"/>
          </a:bodyPr>
          <a:lstStyle/>
          <a:p>
            <a:pPr algn="l">
              <a:lnSpc>
                <a:spcPct val="107000"/>
              </a:lnSpc>
              <a:spcAft>
                <a:spcPts val="800"/>
              </a:spcAft>
            </a:pP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Trial Period or Guarantees:</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Provide a trial period for clients to test the running shoes and return them if they are not happy. This minimizes clients' perceived risk and justifies a higher initial price-point</a:t>
            </a:r>
            <a:br>
              <a:rPr lang="en-US" sz="2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Conclusion(Proposed Pricing Strategy):</a:t>
            </a:r>
            <a:br>
              <a:rPr lang="en-US" sz="2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US" sz="2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Finally, a dynamic pricing strategy that considers market segmentation, competitiveness, innovation, sustainability, and Nike's premium brand image would be an appropriate way for pricing the new running shoe. Nike can capture a variety of consumer segments while maximizing revenue and preserving its position as the industry leader in athletic footwear by altering prices based on demand and numerous criteria.</a:t>
            </a:r>
            <a:endParaRPr lang="en-CA" sz="2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85D79"/>
              </a:solidFill>
            </a:endParaRPr>
          </a:p>
        </p:txBody>
      </p:sp>
    </p:spTree>
    <p:extLst>
      <p:ext uri="{BB962C8B-B14F-4D97-AF65-F5344CB8AC3E}">
        <p14:creationId xmlns:p14="http://schemas.microsoft.com/office/powerpoint/2010/main" val="3924373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2701636" y="489527"/>
            <a:ext cx="5330825" cy="889000"/>
          </a:xfrm>
        </p:spPr>
        <p:txBody>
          <a:bodyPr>
            <a:normAutofit/>
          </a:bodyPr>
          <a:lstStyle/>
          <a:p>
            <a:pPr algn="l">
              <a:lnSpc>
                <a:spcPct val="107000"/>
              </a:lnSpc>
              <a:spcAft>
                <a:spcPts val="800"/>
              </a:spcAft>
            </a:pPr>
            <a:r>
              <a:rPr lang="en-US" sz="2300" b="1" dirty="0">
                <a:effectLst/>
                <a:latin typeface="Times New Roman" panose="02020603050405020304" pitchFamily="18" charset="0"/>
                <a:ea typeface="Calibri" panose="020F0502020204030204" pitchFamily="34" charset="0"/>
                <a:cs typeface="Times New Roman" panose="02020603050405020304" pitchFamily="18" charset="0"/>
              </a:rPr>
              <a:t>Conclusion(Proposed Pricing Strategy)</a:t>
            </a: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BF445E3-0465-84BB-A8D6-B3AFF4598125}"/>
              </a:ext>
            </a:extLst>
          </p:cNvPr>
          <p:cNvSpPr txBox="1"/>
          <p:nvPr/>
        </p:nvSpPr>
        <p:spPr>
          <a:xfrm>
            <a:off x="1330036" y="1745672"/>
            <a:ext cx="9227127" cy="2308324"/>
          </a:xfrm>
          <a:prstGeom prst="rect">
            <a:avLst/>
          </a:prstGeom>
          <a:noFill/>
        </p:spPr>
        <p:txBody>
          <a:bodyPr wrap="square" rtlCol="0">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Finally, a dynamic pricing strategy that considers market segmentation, competitiveness, innovation, sustainability, and Nike's premium brand image would be an appropriate way for pricing the new running shoe. Nike can capture a variety of consumer segments while maximizing revenue and preserving its position as the industry leader in athletic footwear by altering prices based on demand and numerous criteria.</a:t>
            </a:r>
            <a:endParaRPr lang="en-CA" sz="2400" dirty="0"/>
          </a:p>
        </p:txBody>
      </p:sp>
    </p:spTree>
    <p:extLst>
      <p:ext uri="{BB962C8B-B14F-4D97-AF65-F5344CB8AC3E}">
        <p14:creationId xmlns:p14="http://schemas.microsoft.com/office/powerpoint/2010/main" val="3136029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7162800" y="0"/>
            <a:ext cx="5029200" cy="165100"/>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r>
              <a:rPr lang="en-CA"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Place</a:t>
            </a:r>
            <a:br>
              <a:rPr lang="en-CA" sz="1800" b="1"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store front with a logo&#10;&#10;Description automatically generated">
            <a:extLst>
              <a:ext uri="{FF2B5EF4-FFF2-40B4-BE49-F238E27FC236}">
                <a16:creationId xmlns:a16="http://schemas.microsoft.com/office/drawing/2014/main" id="{47518848-88CA-F071-14C0-791A85926169}"/>
              </a:ext>
            </a:extLst>
          </p:cNvPr>
          <p:cNvPicPr>
            <a:picLocks noChangeAspect="1"/>
          </p:cNvPicPr>
          <p:nvPr/>
        </p:nvPicPr>
        <p:blipFill>
          <a:blip r:embed="rId2"/>
          <a:stretch>
            <a:fillRect/>
          </a:stretch>
        </p:blipFill>
        <p:spPr>
          <a:xfrm>
            <a:off x="6369461" y="3698240"/>
            <a:ext cx="4709702" cy="2042160"/>
          </a:xfrm>
          <a:prstGeom prst="rect">
            <a:avLst/>
          </a:prstGeom>
        </p:spPr>
      </p:pic>
      <p:pic>
        <p:nvPicPr>
          <p:cNvPr id="7" name="Picture 6" descr="A person and person standing in front of a large screen&#10;&#10;Description automatically generated">
            <a:extLst>
              <a:ext uri="{FF2B5EF4-FFF2-40B4-BE49-F238E27FC236}">
                <a16:creationId xmlns:a16="http://schemas.microsoft.com/office/drawing/2014/main" id="{694BEF17-C465-F492-71EC-EFBDF6DF8833}"/>
              </a:ext>
            </a:extLst>
          </p:cNvPr>
          <p:cNvPicPr>
            <a:picLocks noChangeAspect="1"/>
          </p:cNvPicPr>
          <p:nvPr/>
        </p:nvPicPr>
        <p:blipFill>
          <a:blip r:embed="rId3"/>
          <a:stretch>
            <a:fillRect/>
          </a:stretch>
        </p:blipFill>
        <p:spPr>
          <a:xfrm>
            <a:off x="6369461" y="812800"/>
            <a:ext cx="4709702" cy="2885440"/>
          </a:xfrm>
          <a:prstGeom prst="rect">
            <a:avLst/>
          </a:prstGeom>
        </p:spPr>
      </p:pic>
      <p:pic>
        <p:nvPicPr>
          <p:cNvPr id="13" name="Picture 12" descr="A hand holding a card in front of a sign&#10;&#10;Description automatically generated">
            <a:extLst>
              <a:ext uri="{FF2B5EF4-FFF2-40B4-BE49-F238E27FC236}">
                <a16:creationId xmlns:a16="http://schemas.microsoft.com/office/drawing/2014/main" id="{9542B62E-C865-DC24-CB62-6EABA6BF508C}"/>
              </a:ext>
            </a:extLst>
          </p:cNvPr>
          <p:cNvPicPr>
            <a:picLocks noChangeAspect="1"/>
          </p:cNvPicPr>
          <p:nvPr/>
        </p:nvPicPr>
        <p:blipFill>
          <a:blip r:embed="rId4">
            <a:alphaModFix/>
          </a:blip>
          <a:stretch>
            <a:fillRect/>
          </a:stretch>
        </p:blipFill>
        <p:spPr>
          <a:xfrm>
            <a:off x="894080" y="812799"/>
            <a:ext cx="5475381" cy="2943335"/>
          </a:xfrm>
          <a:prstGeom prst="rect">
            <a:avLst/>
          </a:prstGeom>
        </p:spPr>
      </p:pic>
      <p:pic>
        <p:nvPicPr>
          <p:cNvPr id="15" name="Picture 14" descr="A store with mannequins in a clothing store&#10;&#10;Description automatically generated">
            <a:extLst>
              <a:ext uri="{FF2B5EF4-FFF2-40B4-BE49-F238E27FC236}">
                <a16:creationId xmlns:a16="http://schemas.microsoft.com/office/drawing/2014/main" id="{7207BD2C-6474-793D-A795-FC24AA242D25}"/>
              </a:ext>
            </a:extLst>
          </p:cNvPr>
          <p:cNvPicPr>
            <a:picLocks noChangeAspect="1"/>
          </p:cNvPicPr>
          <p:nvPr/>
        </p:nvPicPr>
        <p:blipFill>
          <a:blip r:embed="rId5"/>
          <a:stretch>
            <a:fillRect/>
          </a:stretch>
        </p:blipFill>
        <p:spPr>
          <a:xfrm>
            <a:off x="894080" y="3698240"/>
            <a:ext cx="5475381" cy="2042161"/>
          </a:xfrm>
          <a:prstGeom prst="rect">
            <a:avLst/>
          </a:prstGeom>
        </p:spPr>
      </p:pic>
    </p:spTree>
    <p:extLst>
      <p:ext uri="{BB962C8B-B14F-4D97-AF65-F5344CB8AC3E}">
        <p14:creationId xmlns:p14="http://schemas.microsoft.com/office/powerpoint/2010/main" val="39480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2" y="471054"/>
            <a:ext cx="8623663" cy="1325563"/>
          </a:xfrm>
        </p:spPr>
        <p:txBody>
          <a:bodyPr/>
          <a:lstStyle/>
          <a:p>
            <a:r>
              <a:rPr lang="en-US" dirty="0"/>
              <a:t>SOLUTION: Develop a New Nike Running Shoe Product</a:t>
            </a:r>
          </a:p>
        </p:txBody>
      </p:sp>
      <p:sp>
        <p:nvSpPr>
          <p:cNvPr id="3" name="Content Placeholder 2"/>
          <p:cNvSpPr>
            <a:spLocks noGrp="1"/>
          </p:cNvSpPr>
          <p:nvPr>
            <p:ph idx="1"/>
          </p:nvPr>
        </p:nvSpPr>
        <p:spPr>
          <a:xfrm>
            <a:off x="530672" y="2341418"/>
            <a:ext cx="9278346" cy="5181599"/>
          </a:xfrm>
        </p:spPr>
        <p:txBody>
          <a:bodyPr>
            <a:normAutofit/>
          </a:bodyPr>
          <a:lstStyle/>
          <a:p>
            <a:pPr marL="0" indent="0" algn="l">
              <a:buNone/>
            </a:pPr>
            <a:r>
              <a:rPr kumimoji="0" 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Develop a next-generation running shoe that provides great performance, unsurpassed comfort, and sustainability while accommodating to changing demands and preferences of running sportspersons and health-conscious customers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br>
              <a:rPr kumimoji="0" lang="en-US" sz="3200" b="0" i="0" u="none" strike="noStrike" kern="1200" cap="none" spc="0" normalizeH="0" baseline="0" noProof="0" dirty="0">
                <a:ln>
                  <a:noFill/>
                </a:ln>
                <a:solidFill>
                  <a:srgbClr val="000000"/>
                </a:solidFill>
                <a:effectLst/>
                <a:uLnTx/>
                <a:uFillTx/>
                <a:latin typeface="Libre Franklin Light"/>
                <a:ea typeface="+mn-ea"/>
                <a:cs typeface="+mn-cs"/>
              </a:rPr>
            </a:br>
            <a:endParaRPr lang="en-US" dirty="0"/>
          </a:p>
        </p:txBody>
      </p:sp>
    </p:spTree>
    <p:extLst>
      <p:ext uri="{BB962C8B-B14F-4D97-AF65-F5344CB8AC3E}">
        <p14:creationId xmlns:p14="http://schemas.microsoft.com/office/powerpoint/2010/main" val="2677608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4F7F089-78AD-712C-8187-B8B76546B0D2}"/>
              </a:ext>
            </a:extLst>
          </p:cNvPr>
          <p:cNvSpPr txBox="1"/>
          <p:nvPr/>
        </p:nvSpPr>
        <p:spPr>
          <a:xfrm>
            <a:off x="678873" y="725488"/>
            <a:ext cx="9836727" cy="4986814"/>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Place/ Distribution Channels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today's competitive marketplace, the key to success in making products available to target markets lies in strategic product placement and efficient distribution decisions. They are the cornerstones of making products available to target markets.</a:t>
            </a: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place elements are crucial in ensuring that products reach their intended customers in a timely and convenient manner.</a:t>
            </a:r>
            <a:b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 placement involves strategically positioning products in locations where the target audience is likely to encounter them.</a:t>
            </a:r>
            <a:b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can include high-traffic retail stores, online marketplaces, and specific events.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6253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38927C6-5DB9-6296-6B5D-88796438603B}"/>
              </a:ext>
            </a:extLst>
          </p:cNvPr>
          <p:cNvSpPr txBox="1"/>
          <p:nvPr/>
        </p:nvSpPr>
        <p:spPr>
          <a:xfrm>
            <a:off x="457270" y="725488"/>
            <a:ext cx="9573422" cy="4730334"/>
          </a:xfrm>
          <a:prstGeom prst="rect">
            <a:avLst/>
          </a:prstGeom>
          <a:noFill/>
        </p:spPr>
        <p:txBody>
          <a:bodyPr wrap="square">
            <a:spAutoFit/>
          </a:bodyPr>
          <a:lstStyle/>
          <a:p>
            <a:pPr marL="342900" lvl="0" indent="-342900">
              <a:lnSpc>
                <a:spcPct val="115000"/>
              </a:lnSpc>
              <a:buFont typeface="Symbol" panose="05050102010706020507" pitchFamily="18" charset="2"/>
              <a:buChar char=""/>
            </a:pP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Distribution decisions entail choosing the most suitable channels through which products will reach consumers.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 placement involves strategically positioning products in locations where the target audience is likely to encounter them.</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Options may include direct sales, partnering with retailers, wholesalers, or utilizing e-commerce platforms.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endPar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Making informed judgments about product placement and distribution ensures that the target market can access, see, and obtain the products.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Long-term success in the business environment depends on effective product distribution and positioning.</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4641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8DB830FE-5EC8-C837-6EBA-E5A019E9CE20}"/>
              </a:ext>
            </a:extLst>
          </p:cNvPr>
          <p:cNvSpPr txBox="1"/>
          <p:nvPr/>
        </p:nvSpPr>
        <p:spPr>
          <a:xfrm>
            <a:off x="481654" y="995558"/>
            <a:ext cx="9826128" cy="4562083"/>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Place and Distribution Channels Are Affected by the Other "P's":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Distribution channels are selected based on the nature and type of the product.</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Price: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Pricing strategy can determine which distribution channels are viable and cost-effective.</a:t>
            </a:r>
          </a:p>
          <a:p>
            <a:pPr marL="342900" lvl="0" indent="-342900">
              <a:lnSpc>
                <a:spcPct val="115000"/>
              </a:lnSpc>
              <a:buFont typeface="Symbol" panose="05050102010706020507" pitchFamily="18" charset="2"/>
              <a:buChar char=""/>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Promotion: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 placement and distribution can reinforce promotional efforts and increase visibility.</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People: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Understanding consumer preferences and buying behaviors helps tailor distribution strategies to meet customer needs.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27785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5C955DA-1FAB-D874-31C9-522BC8BFD8CB}"/>
              </a:ext>
            </a:extLst>
          </p:cNvPr>
          <p:cNvSpPr txBox="1"/>
          <p:nvPr/>
        </p:nvSpPr>
        <p:spPr>
          <a:xfrm>
            <a:off x="1112837" y="880579"/>
            <a:ext cx="4759007" cy="4274696"/>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Types of Distribution Channels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Channels can be: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Physical channels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Nike retail store</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Distributors and wholesales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Third party</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Call it spring/ Boutique spring!</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Walmart</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Footlocker</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33437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E3835136-6D9C-98D5-2818-53A6B391FC9E}"/>
              </a:ext>
            </a:extLst>
          </p:cNvPr>
          <p:cNvSpPr txBox="1"/>
          <p:nvPr/>
        </p:nvSpPr>
        <p:spPr>
          <a:xfrm>
            <a:off x="484909" y="488305"/>
            <a:ext cx="9739746" cy="7430047"/>
          </a:xfrm>
          <a:prstGeom prst="rect">
            <a:avLst/>
          </a:prstGeom>
          <a:noFill/>
        </p:spPr>
        <p:txBody>
          <a:bodyPr wrap="square">
            <a:spAutoFit/>
          </a:bodyPr>
          <a:lstStyle/>
          <a:p>
            <a:pPr>
              <a:lnSpc>
                <a:spcPct val="115000"/>
              </a:lnSpc>
              <a:spcAft>
                <a:spcPts val="1000"/>
              </a:spcAft>
            </a:pPr>
            <a:r>
              <a:rPr lang="en-US" sz="20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Online</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Nike official website</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Sports stores</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shoe company. </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Department stores</a:t>
            </a:r>
          </a:p>
          <a:p>
            <a:pPr>
              <a:lnSpc>
                <a:spcPct val="115000"/>
              </a:lnSpc>
              <a:spcAft>
                <a:spcPts val="1000"/>
              </a:spcAft>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When selecting a distribution channel for Nike running shoes in Toronto, Ontario, consideration should be given for the following factors to ensure the best fit:</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Size - choose channels with a significant number of outlets in Toronto.</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of product lines carried – this ensures that Nike running shoes receives and adequate attention and focus from the channel’s sales staff.</a:t>
            </a: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Strength of sales staff – partner with distribution channel and that have skilled and knowledgeable sales team.</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pPr>
            <a:r>
              <a:rPr lang="en-US" sz="20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a:t>
            </a: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Market coverage – consider local and nearby market coverage.</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Reputation and image in the market – collaborate with reputable channels in the aesthetic footwear market.</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spcAft>
                <a:spcPts val="1000"/>
              </a:spcAft>
            </a:pPr>
            <a:r>
              <a:rPr lang="en-US"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Overall fit with your product – ensure channels align with Nike’s brand identity in Toronto.</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endParaRPr lang="en-CA"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A screenshot of a website&#10;&#10;Description automatically generated">
            <a:extLst>
              <a:ext uri="{FF2B5EF4-FFF2-40B4-BE49-F238E27FC236}">
                <a16:creationId xmlns:a16="http://schemas.microsoft.com/office/drawing/2014/main" id="{0D6F8C3A-13A1-F6D0-3C4C-2711A3E319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7145" y="30210"/>
            <a:ext cx="4142509" cy="2479059"/>
          </a:xfrm>
          <a:prstGeom prst="rect">
            <a:avLst/>
          </a:prstGeom>
        </p:spPr>
      </p:pic>
    </p:spTree>
    <p:extLst>
      <p:ext uri="{BB962C8B-B14F-4D97-AF65-F5344CB8AC3E}">
        <p14:creationId xmlns:p14="http://schemas.microsoft.com/office/powerpoint/2010/main" val="3959056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graph&#10;&#10;Description automatically generated">
            <a:extLst>
              <a:ext uri="{FF2B5EF4-FFF2-40B4-BE49-F238E27FC236}">
                <a16:creationId xmlns:a16="http://schemas.microsoft.com/office/drawing/2014/main" id="{DCF3673D-A902-63EE-610B-41112AD01C39}"/>
              </a:ext>
            </a:extLst>
          </p:cNvPr>
          <p:cNvPicPr>
            <a:picLocks noChangeAspect="1"/>
          </p:cNvPicPr>
          <p:nvPr/>
        </p:nvPicPr>
        <p:blipFill rotWithShape="1">
          <a:blip r:embed="rId2">
            <a:extLst>
              <a:ext uri="{28A0092B-C50C-407E-A947-70E740481C1C}">
                <a14:useLocalDpi xmlns:a14="http://schemas.microsoft.com/office/drawing/2010/main" val="0"/>
              </a:ext>
            </a:extLst>
          </a:blip>
          <a:srcRect t="41626"/>
          <a:stretch/>
        </p:blipFill>
        <p:spPr>
          <a:xfrm>
            <a:off x="495200" y="3821600"/>
            <a:ext cx="5194110" cy="2696006"/>
          </a:xfrm>
          <a:prstGeom prst="rect">
            <a:avLst/>
          </a:prstGeom>
        </p:spPr>
      </p:pic>
      <p:sp>
        <p:nvSpPr>
          <p:cNvPr id="4" name="TextBox 3">
            <a:extLst>
              <a:ext uri="{FF2B5EF4-FFF2-40B4-BE49-F238E27FC236}">
                <a16:creationId xmlns:a16="http://schemas.microsoft.com/office/drawing/2014/main" id="{0F5CCB47-2283-01DD-9ACD-6D58D3998961}"/>
              </a:ext>
            </a:extLst>
          </p:cNvPr>
          <p:cNvSpPr txBox="1"/>
          <p:nvPr/>
        </p:nvSpPr>
        <p:spPr>
          <a:xfrm>
            <a:off x="5943600" y="660320"/>
            <a:ext cx="3625417" cy="5411546"/>
          </a:xfrm>
          <a:prstGeom prst="rect">
            <a:avLst/>
          </a:prstGeom>
          <a:noFill/>
        </p:spPr>
        <p:txBody>
          <a:bodyPr wrap="square">
            <a:spAutoFit/>
          </a:bodyPr>
          <a:lstStyle/>
          <a:p>
            <a:pPr>
              <a:lnSpc>
                <a:spcPct val="115000"/>
              </a:lnSpc>
              <a:spcAft>
                <a:spcPts val="10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Rationale and placement strategy based on the envision data: </a:t>
            </a:r>
          </a:p>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Strategy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Nike's multi-channel distribution strategy, blending physical and online channels, ensures wide availability, convenience, and resonance with Toronto's runners and fitness enthusiasts.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A screenshot of a graph&#10;&#10;Description automatically generated">
            <a:extLst>
              <a:ext uri="{FF2B5EF4-FFF2-40B4-BE49-F238E27FC236}">
                <a16:creationId xmlns:a16="http://schemas.microsoft.com/office/drawing/2014/main" id="{D79E4D35-13B0-3946-B41E-4BC42EC3D943}"/>
              </a:ext>
            </a:extLst>
          </p:cNvPr>
          <p:cNvPicPr>
            <a:picLocks noChangeAspect="1"/>
          </p:cNvPicPr>
          <p:nvPr/>
        </p:nvPicPr>
        <p:blipFill rotWithShape="1">
          <a:blip r:embed="rId3">
            <a:extLst>
              <a:ext uri="{28A0092B-C50C-407E-A947-70E740481C1C}">
                <a14:useLocalDpi xmlns:a14="http://schemas.microsoft.com/office/drawing/2010/main" val="0"/>
              </a:ext>
            </a:extLst>
          </a:blip>
          <a:srcRect t="42549"/>
          <a:stretch/>
        </p:blipFill>
        <p:spPr>
          <a:xfrm>
            <a:off x="495200" y="625988"/>
            <a:ext cx="5194110" cy="2650612"/>
          </a:xfrm>
          <a:prstGeom prst="rect">
            <a:avLst/>
          </a:prstGeom>
        </p:spPr>
      </p:pic>
    </p:spTree>
    <p:extLst>
      <p:ext uri="{BB962C8B-B14F-4D97-AF65-F5344CB8AC3E}">
        <p14:creationId xmlns:p14="http://schemas.microsoft.com/office/powerpoint/2010/main" val="24351073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C12DEF26-F994-359F-15AD-03AADE56001D}"/>
              </a:ext>
            </a:extLst>
          </p:cNvPr>
          <p:cNvSpPr txBox="1"/>
          <p:nvPr/>
        </p:nvSpPr>
        <p:spPr>
          <a:xfrm>
            <a:off x="1112837" y="847281"/>
            <a:ext cx="5316159" cy="3712619"/>
          </a:xfrm>
          <a:prstGeom prst="rect">
            <a:avLst/>
          </a:prstGeom>
          <a:noFill/>
        </p:spPr>
        <p:txBody>
          <a:bodyPr wrap="square">
            <a:spAutoFit/>
          </a:bodyPr>
          <a:lstStyle/>
          <a:p>
            <a:pPr>
              <a:lnSpc>
                <a:spcPct val="115000"/>
              </a:lnSpc>
              <a:spcAft>
                <a:spcPts val="1000"/>
              </a:spcAft>
            </a:pP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Rationale and placement strategy based on the envision data: </a:t>
            </a:r>
          </a:p>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Strategy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Nike's multi-channel distribution strategy, blending physical and online channels, ensures wide availability, convenience, and resonance with Toronto's runners and fitness enthusiasts.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922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1AEEEE7-F921-CB9D-5AF0-505D3819EAFB}"/>
              </a:ext>
            </a:extLst>
          </p:cNvPr>
          <p:cNvSpPr txBox="1"/>
          <p:nvPr/>
        </p:nvSpPr>
        <p:spPr>
          <a:xfrm>
            <a:off x="731881" y="361304"/>
            <a:ext cx="9409646" cy="5539786"/>
          </a:xfrm>
          <a:prstGeom prst="rect">
            <a:avLst/>
          </a:prstGeom>
          <a:noFill/>
        </p:spPr>
        <p:txBody>
          <a:bodyPr wrap="square">
            <a:spAutoFit/>
          </a:bodyPr>
          <a:lstStyle/>
          <a:p>
            <a:pPr lvl="0">
              <a:lnSpc>
                <a:spcPct val="115000"/>
              </a:lnSpc>
            </a:pP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Physical channels –</a:t>
            </a:r>
            <a:endParaRPr lang="en-CA" sz="2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Nike retail stores – expanding the Nike retail stores across high-traffic regions across Toronto. These will cater to in-person information gathering but also reinforce the brand's identity by providing a premium, immersive shopping experience.</a:t>
            </a: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Specialized athletic retailers - Strengthen partnerships with specialized athletic retailers like Footlocker and Boutique Spring, Walmart. These retailers align with the target audience's preferences and offer knowledgeable sales staff, enhancing the purchase experience. </a:t>
            </a: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Local events </a:t>
            </a: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participate in local athletic events to create direct engagement with potential customers and increase product/brand visibility</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6600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CD789F54-ED58-D3C3-E45D-EE34698B2823}"/>
              </a:ext>
            </a:extLst>
          </p:cNvPr>
          <p:cNvSpPr txBox="1"/>
          <p:nvPr/>
        </p:nvSpPr>
        <p:spPr>
          <a:xfrm>
            <a:off x="620198" y="959752"/>
            <a:ext cx="9521329" cy="5243295"/>
          </a:xfrm>
          <a:prstGeom prst="rect">
            <a:avLst/>
          </a:prstGeom>
          <a:noFill/>
        </p:spPr>
        <p:txBody>
          <a:bodyPr wrap="square">
            <a:spAutoFit/>
          </a:bodyPr>
          <a:lstStyle/>
          <a:p>
            <a:pPr>
              <a:lnSpc>
                <a:spcPct val="115000"/>
              </a:lnSpc>
              <a:spcAft>
                <a:spcPts val="1000"/>
              </a:spcAft>
            </a:pPr>
            <a:r>
              <a:rPr lang="en-US" sz="24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Rationale-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In-person preference – there is a strong inclination toward in-person purchase preference (61.7%).  By increasing the numbers of Nike retail stores collaborating with specialized retailers the brand capitalizes on these preferences and provides a hands-on experience for customers. </a:t>
            </a:r>
          </a:p>
          <a:p>
            <a:pPr>
              <a:lnSpc>
                <a:spcPct val="115000"/>
              </a:lnSpc>
              <a:spcAft>
                <a:spcPts val="1000"/>
              </a:spcAft>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reasons for in-person preference are: -</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Shipping charges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Production fit concerns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Need to touch feel before buying.</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Shipping issues to their locations.</a:t>
            </a: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endParaRPr lang="en-CA"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16553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idx="4294967295"/>
          </p:nvPr>
        </p:nvSpPr>
        <p:spPr>
          <a:xfrm>
            <a:off x="0" y="725488"/>
            <a:ext cx="4873625" cy="887412"/>
          </a:xfrm>
        </p:spPr>
        <p:txBody>
          <a:bodyPr>
            <a:normAutofit fontScale="90000"/>
          </a:bodyPr>
          <a:lstStyle/>
          <a:p>
            <a:pPr>
              <a:lnSpc>
                <a:spcPct val="107000"/>
              </a:lnSpc>
              <a:spcAft>
                <a:spcPts val="800"/>
              </a:spcAft>
            </a:pP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2400" dirty="0">
                <a:effectLst/>
                <a:latin typeface="Calibri" panose="020F0502020204030204" pitchFamily="34" charset="0"/>
                <a:ea typeface="Calibri" panose="020F0502020204030204" pitchFamily="34" charset="0"/>
                <a:cs typeface="Times New Roman" panose="02020603050405020304" pitchFamily="18" charset="0"/>
              </a:rPr>
            </a:br>
            <a:endParaRPr lang="en-CA"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AutoShape 4" descr="Soccer Ends Road Weekend with 4-1 Win at San Diego – LSU">
            <a:extLst>
              <a:ext uri="{FF2B5EF4-FFF2-40B4-BE49-F238E27FC236}">
                <a16:creationId xmlns:a16="http://schemas.microsoft.com/office/drawing/2014/main" id="{1E6A526B-F527-A036-20C9-D90AED7EB3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53F1EEE-FB0E-F78C-FDF4-773AAA1F25EB}"/>
              </a:ext>
            </a:extLst>
          </p:cNvPr>
          <p:cNvSpPr txBox="1"/>
          <p:nvPr/>
        </p:nvSpPr>
        <p:spPr>
          <a:xfrm>
            <a:off x="243909" y="544813"/>
            <a:ext cx="9897618" cy="5768374"/>
          </a:xfrm>
          <a:prstGeom prst="rect">
            <a:avLst/>
          </a:prstGeom>
          <a:noFill/>
        </p:spPr>
        <p:txBody>
          <a:bodyPr wrap="square">
            <a:spAutoFit/>
          </a:bodyPr>
          <a:lstStyle/>
          <a:p>
            <a:pPr>
              <a:lnSpc>
                <a:spcPct val="115000"/>
              </a:lnSpc>
              <a:spcAft>
                <a:spcPts val="1000"/>
              </a:spcAft>
            </a:pPr>
            <a:r>
              <a:rPr lang="en-US" sz="2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Customer service – </a:t>
            </a: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shopping directly from retail stores provides better customer service (50.9%) as compared to online purchases (22.8%).</a:t>
            </a:r>
            <a:endParaRPr lang="en-CA" sz="2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Online channels</a:t>
            </a: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In today’s digital landscape online/ digital presence of a brand plays an important role in effectively connecting with their audience/ customers and this holds for Nike as well. </a:t>
            </a:r>
            <a:endParaRPr lang="en-CA" sz="2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pP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strong online footprint enables Nike to engage with its customers, showcase its products, and create a seamless shopping experience that aligns with modern consumer behaviors.</a:t>
            </a:r>
            <a:endParaRPr lang="en-US" sz="2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15000"/>
              </a:lnSpc>
            </a:pPr>
            <a:r>
              <a:rPr lang="en-US" sz="2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Nike official website </a:t>
            </a: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optimizing the Nike official website for a seamless online shopping experience and it will cater to online information and purchase preferences.</a:t>
            </a:r>
            <a:endParaRPr lang="en-CA" sz="2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Sports retailer’s online platform- a collaboration with other retailers like the shoe company, and sports stores.</a:t>
            </a:r>
            <a:endParaRPr lang="en-US" sz="2200"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1000"/>
              </a:spcAft>
            </a:pPr>
            <a:r>
              <a:rPr lang="en-US" sz="2200" b="1" kern="1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6</a:t>
            </a:r>
            <a:r>
              <a:rPr lang="en-US" sz="22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Localized online marketing - </a:t>
            </a:r>
            <a:r>
              <a:rPr lang="en-US" sz="2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Implement targeted online marketing campaigns focused on Toronto and nearby areas. </a:t>
            </a:r>
            <a:endParaRPr lang="en-CA" sz="2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4082224"/>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fot-PowerPoint-Template-2022" id="{76EA0665-D2D3-5842-BA40-FDD12245D047}" vid="{13E876BB-0956-8B47-A2FE-2A8A533256E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{90B18D9D-7C2D-4B5E-B881-B0459DC1B936}tf11429527_win32</Template>
  <TotalTime>13053</TotalTime>
  <Words>8901</Words>
  <Application>Microsoft Office PowerPoint</Application>
  <PresentationFormat>Widescreen</PresentationFormat>
  <Paragraphs>694</Paragraphs>
  <Slides>116</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116</vt:i4>
      </vt:variant>
    </vt:vector>
  </HeadingPairs>
  <TitlesOfParts>
    <vt:vector size="133" baseType="lpstr">
      <vt:lpstr>Arial</vt:lpstr>
      <vt:lpstr>Calibri</vt:lpstr>
      <vt:lpstr>Calibri Light</vt:lpstr>
      <vt:lpstr>Century Gothic</vt:lpstr>
      <vt:lpstr>DM Sans Medium</vt:lpstr>
      <vt:lpstr>Helvetica</vt:lpstr>
      <vt:lpstr>Karla</vt:lpstr>
      <vt:lpstr>Libre Franklin Light</vt:lpstr>
      <vt:lpstr>Roboto</vt:lpstr>
      <vt:lpstr>Söhne</vt:lpstr>
      <vt:lpstr>Symbol</vt:lpstr>
      <vt:lpstr>Times New Roman</vt:lpstr>
      <vt:lpstr>Trebuchet MS</vt:lpstr>
      <vt:lpstr>Univers Condensed Light</vt:lpstr>
      <vt:lpstr>Office Theme</vt:lpstr>
      <vt:lpstr>1_Office Theme</vt:lpstr>
      <vt:lpstr>Custom Design</vt:lpstr>
      <vt:lpstr>PowerPoint Presentation</vt:lpstr>
      <vt:lpstr>Agenda </vt:lpstr>
      <vt:lpstr>Table of Content </vt:lpstr>
      <vt:lpstr>Introduction</vt:lpstr>
      <vt:lpstr>Background</vt:lpstr>
      <vt:lpstr>Background</vt:lpstr>
      <vt:lpstr>Problem Statement</vt:lpstr>
      <vt:lpstr>Opportunity</vt:lpstr>
      <vt:lpstr>SOLUTION: Develop a New Nike Running Shoe Product</vt:lpstr>
      <vt:lpstr>Situation Analysis on Nike Running Shoes</vt:lpstr>
      <vt:lpstr>SWOT Analysis</vt:lpstr>
      <vt:lpstr>PowerPoint Presentation</vt:lpstr>
      <vt:lpstr>PowerPoint Presentation</vt:lpstr>
      <vt:lpstr>STEEP Analysis </vt:lpstr>
      <vt:lpstr>PowerPoint Presentation</vt:lpstr>
      <vt:lpstr>PowerPoint Presentation</vt:lpstr>
      <vt:lpstr>Porter’s Five Forces</vt:lpstr>
      <vt:lpstr>1. Threat of New Entrants:</vt:lpstr>
      <vt:lpstr>2. Bargaining Power of Suppliers:</vt:lpstr>
      <vt:lpstr>3. Bargaining Power of Buyers: </vt:lpstr>
      <vt:lpstr>4. Threat of Substitutes:</vt:lpstr>
      <vt:lpstr>5. Competitive Rivalry:</vt:lpstr>
      <vt:lpstr>PowerPoint Presentation</vt:lpstr>
      <vt:lpstr>PowerPoint Presentation</vt:lpstr>
      <vt:lpstr>PowerPoint Presentation</vt:lpstr>
      <vt:lpstr>Data from Envision</vt:lpstr>
      <vt:lpstr>Sports &amp; Leisure Overview – Attend</vt:lpstr>
      <vt:lpstr>PowerPoint Presentation</vt:lpstr>
      <vt:lpstr>Top Professional Sports</vt:lpstr>
      <vt:lpstr>Top Local Attractions &amp; Destinations:</vt:lpstr>
      <vt:lpstr>Variable 2: Sports &amp; Leisure Overview - Participate</vt:lpstr>
      <vt:lpstr>Key Findings: </vt:lpstr>
      <vt:lpstr>Variable 3: Media Highlights Analysis</vt:lpstr>
      <vt:lpstr>Variable 3: Media Highlights Analysis</vt:lpstr>
      <vt:lpstr>Variable 3: Media Highlights Analysis</vt:lpstr>
      <vt:lpstr>PowerPoint Presentation</vt:lpstr>
      <vt:lpstr>Variable 4: Housing and Income Analysis</vt:lpstr>
      <vt:lpstr>Variable 4: Housing and Income Analysis</vt:lpstr>
      <vt:lpstr>Target Group 2: Multi-Culture Communities </vt:lpstr>
      <vt:lpstr>PowerPoint Presentation</vt:lpstr>
      <vt:lpstr>Variable 1: Sports &amp; Leisure Overview – Attend </vt:lpstr>
      <vt:lpstr>Variable 2: Sports &amp; Leisure Overview - Participate</vt:lpstr>
      <vt:lpstr>Variable 2: Sports &amp; Leisure Overview - Participate</vt:lpstr>
      <vt:lpstr>Variable 3: Media Highlights Analysis</vt:lpstr>
      <vt:lpstr>Variable 3: Media Highlights Analysis</vt:lpstr>
      <vt:lpstr>PowerPoint Presentation</vt:lpstr>
      <vt:lpstr>Variable 4: Housing and Income Analysis</vt:lpstr>
      <vt:lpstr>Target Group 3: Urban Professionals</vt:lpstr>
      <vt:lpstr>PowerPoint Presentation</vt:lpstr>
      <vt:lpstr>Variable 1: Sports &amp; Leisure Overview – Attend </vt:lpstr>
      <vt:lpstr>Variable 2: Sports &amp; Leisure Overview - Participate</vt:lpstr>
      <vt:lpstr>Variable 2: Sports &amp; Leisure Overview - Participate</vt:lpstr>
      <vt:lpstr>Variable 3: Media Highlights Analysis</vt:lpstr>
      <vt:lpstr>PowerPoint Presentation</vt:lpstr>
      <vt:lpstr>Variable 4: Housing and Income Analysis</vt:lpstr>
      <vt:lpstr>Variable 4: Housing and Income Analysis</vt:lpstr>
      <vt:lpstr>Variable 4: Housing and Income Analysis</vt:lpstr>
      <vt:lpstr>Marketing Strategy</vt:lpstr>
      <vt:lpstr>Consumer Insights Consumer Insight statement helps organizations to listen to, comprehend and satisfy the mind, desires, needs, wants, and aspirations of their consumers.  Consumer Insight Statements on Nike running shoes: “I have been searching for a running shoe that does not sacrifice sustainability with superior performance. Nike running shoe aligns with both values as I am satisfied knowing that my choice of running shoe contributes to reducing waste and environmental impact”  "In need of running gear that fits with my desire to make eco-friendly purchases without losing performance, I discovered satisfaction in Nike's sustainable lines of running shoes."  "As someone who runs in different weather and terrain conditions, I need shoes that can handle it all. I found that Nike's running shoes with adaptive traction technology provide the stability and grip I require, regardless of where I'm running.  "I need a running shoe that combines style and functionality that is borne in svelte designs with technical features, I have found my Nike running shoe as a perfect fit for this"   </vt:lpstr>
      <vt:lpstr>Positioning Statement and Positioning Map</vt:lpstr>
      <vt:lpstr>Nike’s Positioning Map</vt:lpstr>
      <vt:lpstr>Elements of Nike’s Positioning Strategy</vt:lpstr>
      <vt:lpstr>Positioning Statement for a new Nike running shoe</vt:lpstr>
      <vt:lpstr>Positioning Strategy for a new Nike running shoe</vt:lpstr>
      <vt:lpstr>Product From track spikes and racing shoes to daily trainers and trail shoes, Nike has a wide selection of running shoes. The Nike running shoe product offers a padded-yet-responsive ride that is cozy and energetic underfoot. Nike running shoe products are known for special features, high-quality manufacturing process, sole science, and unique packaging.</vt:lpstr>
      <vt:lpstr>         </vt:lpstr>
      <vt:lpstr>         </vt:lpstr>
      <vt:lpstr>         </vt:lpstr>
      <vt:lpstr>         </vt:lpstr>
      <vt:lpstr>         </vt:lpstr>
      <vt:lpstr>         </vt:lpstr>
      <vt:lpstr>Price</vt:lpstr>
      <vt:lpstr>Pricing Strategies</vt:lpstr>
      <vt:lpstr>Valued-Based Pricing Another strategy is value-based pricing, where Nike can emphasize the perceived value of their running shoes by highlighting factors like technology, design, and brand reputation. By showcasing performance and unique features, Nike can justify prices for certain high-end models catering to customers who value top-of-the-line products. </vt:lpstr>
      <vt:lpstr> Dynamic Pricing Nike could also consider pricing for their running shoes. This involves adjusting prices in time based on market conditions demand fluctuations and other relevant factors. By implementing pricing strategies Nike can optimize revenue and profit margins by offering prices during slower periods while capitalizing on peak demand situations like major sporting events or marathon seasons.  </vt:lpstr>
      <vt:lpstr>Bundle Pricing Furthermore, Nike could introduce pricing to encourage cross-selling and increase customer loyalty. For example, they could offer discounted prices on bundled packages that include running shoes along with apparel and accessories. This creates added value for customers while potentially boosting the transaction value.</vt:lpstr>
      <vt:lpstr>Psychological Pricing  These strategic approaches would allow Nike to address increased competition effectively while attracting price customers through pricing options as well as emphasizing the unique qualities of their products through value-based pricing methods.    </vt:lpstr>
      <vt:lpstr>Skimming Pricing During the new phase of innovative running shoe models, Nike can use skimming pricing to capitalize on early adopters and those willing to pay a premium for the latest technology and design. As the product becomes more established, Nike can gradually adjust its pricing to attract a broader customer base.</vt:lpstr>
      <vt:lpstr>Market-Based Pricing Nike can analyze the pricing strategies of its competitors and set its prices based on the market average or positioning. This approach helps maintain competitiveness in the market while also considering the unique value propositions of Nike running shoes.      </vt:lpstr>
      <vt:lpstr>Pricing Strategies during Nike’s Running Shoes Product Life Cycle: Introduction At the stage of launching a running shoe model, Nike can employ a strategy called "Skimming Pricing" to attract early adopters and passionate runners who are willing to pay a higher price for the cutting-edge technology and design of the product. This approach allows Nike to recover the costs of research and development while creating an image, around the new shoe.</vt:lpstr>
      <vt:lpstr>  Growth As the running shoe becomes more popular and accepted in the market Nike can transition to Penetration Pricing to capture a larger share of the market. By offering prices Nike can attract a range of customers leading to higher sales volume and establishing itself as a dominant player in the running shoe industry. Maturity During the maturity phase competition intensifies and concerns arise about market saturation. Nike can implement Value Based Pricing by emphasizing the technologies, comfort, and performance features of its running shoes. Additionally, Dynamic Pricing can be utilized to optimize revenue during periods and cater to varying customer demands. Decline In this phase, there might be a decline in demand for models of running shoes. To inventory, while maintaining a brand image Nike can adopt Bundle Pricing by combining these older models with newer ones. This will provide customers with added value and encourage sales of both old and new inventory.</vt:lpstr>
      <vt:lpstr> Recommended Strategy: Dynamic Pricing       </vt:lpstr>
      <vt:lpstr>Rationale: The primary goal should be to provide a high-quality running shoe that provides great performance, comfort, and durability. Nike's reputation for innovative products and athlete sponsorships serves as an excellent platform for a value-based pricing strategy. The price might be chosen based on the perceived value that target customers place on the shoe's benefits. Market Segmentation Different market segments may interpret the shoe's value differently. Serious athletes may be willing to pay a higher price for cutting-edge technology, whereas health-conscious clients may be willing to pay a higher price for comfort and sustainability. Nike can modify rates based on these segments thanks to dynamic pricing.</vt:lpstr>
      <vt:lpstr>Market Segmentation Different market segments may interpret the shoe's value differently. Serious athletes may be willing to pay a higher price for cutting-edge technology, whereas health-conscious clients may be willing to pay a higher price for comfort and sustainability. Nike can modify rates based on these segments thanks to dynamic pricing.</vt:lpstr>
      <vt:lpstr>Competitor Analysis Analyze the pricing of comparable high-performance running shoes supplied by competitors. Nike should seek to position its product in line with premium offers from other companies but with a technological and feature advantage. A premium price can be justified if the product truly stands out. Differentiation A premium pricing can be set if the new running shoe combines revolutionary features, materials, or technology that provide a demonstrable advantage over older products. Customers are frequently willing to pay more for a distinctive and quality product. Innovation  Customers may be ready to spend more for a shoe that is eco-friendly and constructed from sustainable materials, given the increased emphasis on sustainability. A greater price can be justified by emphasizing the shoe's environmental benefits</vt:lpstr>
      <vt:lpstr>Limited Editions Introducing limited-edition versions of running shoes with distinctive styles or colors can justify a higher price because of exclusivity. Collectors and aficionados are frequently willing to pay a premium for limited-edition products. Limited Editions Implement a dynamic pricing strategy that adjusts prices based on demand, season (seasonal trends), and inventory levels. This keeps the shoe competitive while increasing revenue during peak demand periods. Bundling and add-ons Include additional products or services, such as bespoke insoles, specialized socks, or training regimens, with the purchase of the running shoe. This enables Nike to boost overall transaction value while giving more value to customers. Premium Brand Image Nike is a well-known brand that is connected with great performance and quality. This brand image supports a premium pricing strategy and helps to justify the higher price point to consumers who appreciate the brand's reputation.</vt:lpstr>
      <vt:lpstr>Trial Period or Guarantees: Provide a trial period for clients to test the running shoes and return them if they are not happy. This minimizes clients' perceived risk and justifies a higher initial price-point Conclusion(Proposed Pricing Strategy): Finally, a dynamic pricing strategy that considers market segmentation, competitiveness, innovation, sustainability, and Nike's premium brand image would be an appropriate way for pricing the new running shoe. Nike can capture a variety of consumer segments while maximizing revenue and preserving its position as the industry leader in athletic footwear by altering prices based on demand and numerous criteria.</vt:lpstr>
      <vt:lpstr>Conclusion(Proposed Pricing Strategy)</vt:lpstr>
      <vt:lpstr> Place       </vt:lpstr>
      <vt:lpstr>        </vt:lpstr>
      <vt:lpstr>        </vt:lpstr>
      <vt:lpstr>        </vt:lpstr>
      <vt:lpstr>        </vt:lpstr>
      <vt:lpstr>        </vt:lpstr>
      <vt:lpstr>        </vt:lpstr>
      <vt:lpstr>        </vt:lpstr>
      <vt:lpstr>        </vt:lpstr>
      <vt:lpstr>        </vt:lpstr>
      <vt:lpstr>        </vt:lpstr>
      <vt:lpstr>        </vt:lpstr>
      <vt:lpstr>        </vt:lpstr>
      <vt:lpstr>PowerPoint Presentation</vt:lpstr>
      <vt:lpstr>The goal of Nike's Communication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a New Nike Running Shoe Product Develop the Nike GreenStride Runner. A next-generation running shoe that provides great performance, unsurpassed comfort, and more sustainability while accommodating to changing demands and preferences of running sportspersons and health-conscious customers.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shola fabiyi.</dc:creator>
  <cp:lastModifiedBy>shola fabiyi.</cp:lastModifiedBy>
  <cp:revision>74</cp:revision>
  <dcterms:created xsi:type="dcterms:W3CDTF">2023-08-04T15:45:01Z</dcterms:created>
  <dcterms:modified xsi:type="dcterms:W3CDTF">2024-04-29T18:02:15Z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